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9"/>
  </p:notesMasterIdLst>
  <p:sldIdLst>
    <p:sldId id="257" r:id="rId5"/>
    <p:sldId id="261" r:id="rId6"/>
    <p:sldId id="280" r:id="rId7"/>
    <p:sldId id="262" r:id="rId8"/>
    <p:sldId id="264" r:id="rId9"/>
    <p:sldId id="265" r:id="rId10"/>
    <p:sldId id="263" r:id="rId11"/>
    <p:sldId id="266" r:id="rId12"/>
    <p:sldId id="267" r:id="rId13"/>
    <p:sldId id="281" r:id="rId14"/>
    <p:sldId id="268" r:id="rId15"/>
    <p:sldId id="269" r:id="rId16"/>
    <p:sldId id="270" r:id="rId17"/>
    <p:sldId id="283" r:id="rId18"/>
    <p:sldId id="271" r:id="rId19"/>
    <p:sldId id="272" r:id="rId20"/>
    <p:sldId id="273" r:id="rId21"/>
    <p:sldId id="274" r:id="rId22"/>
    <p:sldId id="284" r:id="rId23"/>
    <p:sldId id="279" r:id="rId24"/>
    <p:sldId id="275" r:id="rId25"/>
    <p:sldId id="276" r:id="rId26"/>
    <p:sldId id="277" r:id="rId27"/>
    <p:sldId id="278"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B6FB6A-E88E-41F3-9CB8-9D33018EF7FC}" v="62" dt="2021-03-24T17:39:36.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67717" autoAdjust="0"/>
  </p:normalViewPr>
  <p:slideViewPr>
    <p:cSldViewPr snapToGrid="0">
      <p:cViewPr varScale="1">
        <p:scale>
          <a:sx n="57" d="100"/>
          <a:sy n="57" d="100"/>
        </p:scale>
        <p:origin x="1218"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40FC4FFE-8987-4A26-B7F4-8A516F18ADAE}">
      <dgm:prSet/>
      <dgm:spPr/>
      <dgm:t>
        <a:bodyPr/>
        <a:lstStyle/>
        <a:p>
          <a:r>
            <a:rPr lang="en-US" dirty="0"/>
            <a:t>An age-old problem, even before the pandemic</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r>
            <a:rPr lang="en-US" dirty="0"/>
            <a:t>Let’s reflect on our own experiences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r>
            <a:rPr lang="en-US" dirty="0"/>
            <a:t>What motivates you to attend a meeting, training, conference, etc.</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0D8BF902-2C8B-48A4-A10B-F97798620457}" type="pres">
      <dgm:prSet presAssocID="{01A66772-F185-4D58-B8BB-E9370D7A7A2B}" presName="hierChild1" presStyleCnt="0">
        <dgm:presLayoutVars>
          <dgm:chPref val="1"/>
          <dgm:dir/>
          <dgm:animOne val="branch"/>
          <dgm:animLvl val="lvl"/>
          <dgm:resizeHandles/>
        </dgm:presLayoutVars>
      </dgm:prSet>
      <dgm:spPr/>
    </dgm:pt>
    <dgm:pt modelId="{4DD6469B-E9A6-4575-B900-0F628D5D689A}" type="pres">
      <dgm:prSet presAssocID="{40FC4FFE-8987-4A26-B7F4-8A516F18ADAE}" presName="hierRoot1" presStyleCnt="0"/>
      <dgm:spPr/>
    </dgm:pt>
    <dgm:pt modelId="{F45EC662-1146-4660-9849-74111C5FD36B}" type="pres">
      <dgm:prSet presAssocID="{40FC4FFE-8987-4A26-B7F4-8A516F18ADAE}" presName="composite" presStyleCnt="0"/>
      <dgm:spPr/>
    </dgm:pt>
    <dgm:pt modelId="{4DD17704-0A30-4B2D-9A5B-2A771A772BBA}" type="pres">
      <dgm:prSet presAssocID="{40FC4FFE-8987-4A26-B7F4-8A516F18ADAE}" presName="background" presStyleLbl="node0" presStyleIdx="0" presStyleCnt="3"/>
      <dgm:spPr/>
    </dgm:pt>
    <dgm:pt modelId="{F1C8E34C-3908-4AB6-8D53-5DF9CEDF9CB9}" type="pres">
      <dgm:prSet presAssocID="{40FC4FFE-8987-4A26-B7F4-8A516F18ADAE}" presName="text" presStyleLbl="fgAcc0" presStyleIdx="0" presStyleCnt="3">
        <dgm:presLayoutVars>
          <dgm:chPref val="3"/>
        </dgm:presLayoutVars>
      </dgm:prSet>
      <dgm:spPr/>
    </dgm:pt>
    <dgm:pt modelId="{C74D1F61-EA9D-4EA9-B8C4-F3090C70482B}" type="pres">
      <dgm:prSet presAssocID="{40FC4FFE-8987-4A26-B7F4-8A516F18ADAE}" presName="hierChild2" presStyleCnt="0"/>
      <dgm:spPr/>
    </dgm:pt>
    <dgm:pt modelId="{57A9F36C-97C2-4F92-B794-194AFA4A3A94}" type="pres">
      <dgm:prSet presAssocID="{49225C73-1633-42F1-AB3B-7CB183E5F8B8}" presName="hierRoot1" presStyleCnt="0"/>
      <dgm:spPr/>
    </dgm:pt>
    <dgm:pt modelId="{EF8E918C-A84B-46F0-8448-611F9BBD12DC}" type="pres">
      <dgm:prSet presAssocID="{49225C73-1633-42F1-AB3B-7CB183E5F8B8}" presName="composite" presStyleCnt="0"/>
      <dgm:spPr/>
    </dgm:pt>
    <dgm:pt modelId="{8DA68A3F-28DB-4E4C-A48C-325AC8346014}" type="pres">
      <dgm:prSet presAssocID="{49225C73-1633-42F1-AB3B-7CB183E5F8B8}" presName="background" presStyleLbl="node0" presStyleIdx="1" presStyleCnt="3"/>
      <dgm:spPr/>
    </dgm:pt>
    <dgm:pt modelId="{F9925E6C-26D7-4075-8E49-7B8E4848DB7C}" type="pres">
      <dgm:prSet presAssocID="{49225C73-1633-42F1-AB3B-7CB183E5F8B8}" presName="text" presStyleLbl="fgAcc0" presStyleIdx="1" presStyleCnt="3">
        <dgm:presLayoutVars>
          <dgm:chPref val="3"/>
        </dgm:presLayoutVars>
      </dgm:prSet>
      <dgm:spPr/>
    </dgm:pt>
    <dgm:pt modelId="{D3C49E33-F2AE-432F-89B2-F0B4ADF11CAE}" type="pres">
      <dgm:prSet presAssocID="{49225C73-1633-42F1-AB3B-7CB183E5F8B8}" presName="hierChild2" presStyleCnt="0"/>
      <dgm:spPr/>
    </dgm:pt>
    <dgm:pt modelId="{8CF1DB14-FC5E-432B-8047-F676E831FDB9}" type="pres">
      <dgm:prSet presAssocID="{1C383F32-22E8-4F62-A3E0-BDC3D5F48992}" presName="hierRoot1" presStyleCnt="0"/>
      <dgm:spPr/>
    </dgm:pt>
    <dgm:pt modelId="{740F5005-8D57-4B42-9A75-10AD38E292AA}" type="pres">
      <dgm:prSet presAssocID="{1C383F32-22E8-4F62-A3E0-BDC3D5F48992}" presName="composite" presStyleCnt="0"/>
      <dgm:spPr/>
    </dgm:pt>
    <dgm:pt modelId="{7008DD7A-D760-4707-BF22-85B2F01F8FF4}" type="pres">
      <dgm:prSet presAssocID="{1C383F32-22E8-4F62-A3E0-BDC3D5F48992}" presName="background" presStyleLbl="node0" presStyleIdx="2" presStyleCnt="3"/>
      <dgm:spPr/>
    </dgm:pt>
    <dgm:pt modelId="{235C25D1-9CF8-4359-805E-6C2DBDA846ED}" type="pres">
      <dgm:prSet presAssocID="{1C383F32-22E8-4F62-A3E0-BDC3D5F48992}" presName="text" presStyleLbl="fgAcc0" presStyleIdx="2" presStyleCnt="3">
        <dgm:presLayoutVars>
          <dgm:chPref val="3"/>
        </dgm:presLayoutVars>
      </dgm:prSet>
      <dgm:spPr/>
    </dgm:pt>
    <dgm:pt modelId="{2AC2B635-3777-47E5-A948-89DD07A1CC31}" type="pres">
      <dgm:prSet presAssocID="{1C383F32-22E8-4F62-A3E0-BDC3D5F48992}" presName="hierChild2" presStyleCnt="0"/>
      <dgm:spPr/>
    </dgm:pt>
  </dgm:ptLst>
  <dgm:cxnLst>
    <dgm:cxn modelId="{A9154303-8225-4248-91DC-1B0156A35F07}" srcId="{01A66772-F185-4D58-B8BB-E9370D7A7A2B}" destId="{49225C73-1633-42F1-AB3B-7CB183E5F8B8}" srcOrd="1" destOrd="0" parTransId="{1A0E2090-1D4F-438A-8766-B6030CE01ADD}" sibTransId="{9646853A-8964-4519-A5B1-0B7D18B2983D}"/>
    <dgm:cxn modelId="{EC391F11-D5E1-4D3F-8A6A-ADA1C60986D4}" type="presOf" srcId="{1C383F32-22E8-4F62-A3E0-BDC3D5F48992}" destId="{235C25D1-9CF8-4359-805E-6C2DBDA846ED}" srcOrd="0" destOrd="0" presId="urn:microsoft.com/office/officeart/2005/8/layout/hierarchy1"/>
    <dgm:cxn modelId="{6BA6DB22-658B-424C-BE61-2F6ABC7A1F73}" type="presOf" srcId="{40FC4FFE-8987-4A26-B7F4-8A516F18ADAE}" destId="{F1C8E34C-3908-4AB6-8D53-5DF9CEDF9CB9}" srcOrd="0" destOrd="0" presId="urn:microsoft.com/office/officeart/2005/8/layout/hierarchy1"/>
    <dgm:cxn modelId="{29CF2834-6EA7-4BB1-A541-9F4D033B3D33}" type="presOf" srcId="{01A66772-F185-4D58-B8BB-E9370D7A7A2B}" destId="{0D8BF902-2C8B-48A4-A10B-F97798620457}" srcOrd="0" destOrd="0" presId="urn:microsoft.com/office/officeart/2005/8/layout/hierarchy1"/>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26BC5E6-BCF2-4684-9D1F-EF12A1F9164C}" type="presOf" srcId="{49225C73-1633-42F1-AB3B-7CB183E5F8B8}" destId="{F9925E6C-26D7-4075-8E49-7B8E4848DB7C}" srcOrd="0" destOrd="0" presId="urn:microsoft.com/office/officeart/2005/8/layout/hierarchy1"/>
    <dgm:cxn modelId="{43970FF1-1D48-41FE-A26E-583920D747D4}" type="presParOf" srcId="{0D8BF902-2C8B-48A4-A10B-F97798620457}" destId="{4DD6469B-E9A6-4575-B900-0F628D5D689A}" srcOrd="0" destOrd="0" presId="urn:microsoft.com/office/officeart/2005/8/layout/hierarchy1"/>
    <dgm:cxn modelId="{6DD5F699-B620-4686-AE43-DA1A6BF7F150}" type="presParOf" srcId="{4DD6469B-E9A6-4575-B900-0F628D5D689A}" destId="{F45EC662-1146-4660-9849-74111C5FD36B}" srcOrd="0" destOrd="0" presId="urn:microsoft.com/office/officeart/2005/8/layout/hierarchy1"/>
    <dgm:cxn modelId="{CB21081A-3FE5-4B4D-B0FF-479580047B9C}" type="presParOf" srcId="{F45EC662-1146-4660-9849-74111C5FD36B}" destId="{4DD17704-0A30-4B2D-9A5B-2A771A772BBA}" srcOrd="0" destOrd="0" presId="urn:microsoft.com/office/officeart/2005/8/layout/hierarchy1"/>
    <dgm:cxn modelId="{80938172-0FCC-41D4-ACE4-D56F6ACBB079}" type="presParOf" srcId="{F45EC662-1146-4660-9849-74111C5FD36B}" destId="{F1C8E34C-3908-4AB6-8D53-5DF9CEDF9CB9}" srcOrd="1" destOrd="0" presId="urn:microsoft.com/office/officeart/2005/8/layout/hierarchy1"/>
    <dgm:cxn modelId="{F382EB82-84AA-4BAB-A895-673D2C864C23}" type="presParOf" srcId="{4DD6469B-E9A6-4575-B900-0F628D5D689A}" destId="{C74D1F61-EA9D-4EA9-B8C4-F3090C70482B}" srcOrd="1" destOrd="0" presId="urn:microsoft.com/office/officeart/2005/8/layout/hierarchy1"/>
    <dgm:cxn modelId="{935D62DF-3F07-4A3C-A01F-D115EE7B2433}" type="presParOf" srcId="{0D8BF902-2C8B-48A4-A10B-F97798620457}" destId="{57A9F36C-97C2-4F92-B794-194AFA4A3A94}" srcOrd="1" destOrd="0" presId="urn:microsoft.com/office/officeart/2005/8/layout/hierarchy1"/>
    <dgm:cxn modelId="{D7F0E708-4FA8-4D55-BEB2-D41B5B828AE8}" type="presParOf" srcId="{57A9F36C-97C2-4F92-B794-194AFA4A3A94}" destId="{EF8E918C-A84B-46F0-8448-611F9BBD12DC}" srcOrd="0" destOrd="0" presId="urn:microsoft.com/office/officeart/2005/8/layout/hierarchy1"/>
    <dgm:cxn modelId="{8DB99347-250F-433F-93C5-A5D25C0D06FA}" type="presParOf" srcId="{EF8E918C-A84B-46F0-8448-611F9BBD12DC}" destId="{8DA68A3F-28DB-4E4C-A48C-325AC8346014}" srcOrd="0" destOrd="0" presId="urn:microsoft.com/office/officeart/2005/8/layout/hierarchy1"/>
    <dgm:cxn modelId="{3CF7486A-0E6F-4B7F-94EB-B080B2B0BE19}" type="presParOf" srcId="{EF8E918C-A84B-46F0-8448-611F9BBD12DC}" destId="{F9925E6C-26D7-4075-8E49-7B8E4848DB7C}" srcOrd="1" destOrd="0" presId="urn:microsoft.com/office/officeart/2005/8/layout/hierarchy1"/>
    <dgm:cxn modelId="{50FC30BE-C962-4542-BD3D-F1F187C1927E}" type="presParOf" srcId="{57A9F36C-97C2-4F92-B794-194AFA4A3A94}" destId="{D3C49E33-F2AE-432F-89B2-F0B4ADF11CAE}" srcOrd="1" destOrd="0" presId="urn:microsoft.com/office/officeart/2005/8/layout/hierarchy1"/>
    <dgm:cxn modelId="{8AA5DF26-3FC4-4149-AFA3-AADC51F17B53}" type="presParOf" srcId="{0D8BF902-2C8B-48A4-A10B-F97798620457}" destId="{8CF1DB14-FC5E-432B-8047-F676E831FDB9}" srcOrd="2" destOrd="0" presId="urn:microsoft.com/office/officeart/2005/8/layout/hierarchy1"/>
    <dgm:cxn modelId="{5AF5AD56-F71E-41E4-89F3-478AB3ABB188}" type="presParOf" srcId="{8CF1DB14-FC5E-432B-8047-F676E831FDB9}" destId="{740F5005-8D57-4B42-9A75-10AD38E292AA}" srcOrd="0" destOrd="0" presId="urn:microsoft.com/office/officeart/2005/8/layout/hierarchy1"/>
    <dgm:cxn modelId="{027977DB-1F81-4B37-A58B-D50BD0AE8CCD}" type="presParOf" srcId="{740F5005-8D57-4B42-9A75-10AD38E292AA}" destId="{7008DD7A-D760-4707-BF22-85B2F01F8FF4}" srcOrd="0" destOrd="0" presId="urn:microsoft.com/office/officeart/2005/8/layout/hierarchy1"/>
    <dgm:cxn modelId="{E09B8B6D-2A0E-4868-9A36-3B401566D31F}" type="presParOf" srcId="{740F5005-8D57-4B42-9A75-10AD38E292AA}" destId="{235C25D1-9CF8-4359-805E-6C2DBDA846ED}" srcOrd="1" destOrd="0" presId="urn:microsoft.com/office/officeart/2005/8/layout/hierarchy1"/>
    <dgm:cxn modelId="{60FC8309-827C-4538-A43D-467753B11165}" type="presParOf" srcId="{8CF1DB14-FC5E-432B-8047-F676E831FDB9}" destId="{2AC2B635-3777-47E5-A948-89DD07A1CC3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7FD2D-61D2-4583-ACD1-3744C6C5DCFC}" type="doc">
      <dgm:prSet loTypeId="urn:microsoft.com/office/officeart/2005/8/layout/cycle7" loCatId="cycle" qsTypeId="urn:microsoft.com/office/officeart/2005/8/quickstyle/simple5" qsCatId="simple" csTypeId="urn:microsoft.com/office/officeart/2005/8/colors/colorful1" csCatId="colorful" phldr="1"/>
      <dgm:spPr/>
    </dgm:pt>
    <dgm:pt modelId="{59954CD3-618B-4372-AE10-FE29645989E2}">
      <dgm:prSet phldrT="[Text]"/>
      <dgm:spPr/>
      <dgm:t>
        <a:bodyPr/>
        <a:lstStyle/>
        <a:p>
          <a:r>
            <a:rPr lang="en-US" dirty="0"/>
            <a:t>Emotional</a:t>
          </a:r>
        </a:p>
      </dgm:t>
    </dgm:pt>
    <dgm:pt modelId="{6AAB4838-CB94-4A61-A0F5-9F545F7966C7}" type="parTrans" cxnId="{CF062174-3DC5-4C65-8831-474D60CE5853}">
      <dgm:prSet/>
      <dgm:spPr/>
      <dgm:t>
        <a:bodyPr/>
        <a:lstStyle/>
        <a:p>
          <a:endParaRPr lang="en-US"/>
        </a:p>
      </dgm:t>
    </dgm:pt>
    <dgm:pt modelId="{045C99D9-8DAD-4BB2-8B93-459AECEA936C}" type="sibTrans" cxnId="{CF062174-3DC5-4C65-8831-474D60CE5853}">
      <dgm:prSet/>
      <dgm:spPr/>
      <dgm:t>
        <a:bodyPr/>
        <a:lstStyle/>
        <a:p>
          <a:endParaRPr lang="en-US"/>
        </a:p>
      </dgm:t>
    </dgm:pt>
    <dgm:pt modelId="{6111D730-B4F9-4415-BECE-D5F1C2E8B25B}">
      <dgm:prSet phldrT="[Text]"/>
      <dgm:spPr/>
      <dgm:t>
        <a:bodyPr/>
        <a:lstStyle/>
        <a:p>
          <a:r>
            <a:rPr lang="en-US" dirty="0"/>
            <a:t>Cognitive</a:t>
          </a:r>
        </a:p>
      </dgm:t>
    </dgm:pt>
    <dgm:pt modelId="{B1EA31EE-1A4A-4175-93A1-DAA694672AAA}" type="parTrans" cxnId="{089B530B-F1D7-4AF8-B485-41D2FB1B4DCF}">
      <dgm:prSet/>
      <dgm:spPr/>
      <dgm:t>
        <a:bodyPr/>
        <a:lstStyle/>
        <a:p>
          <a:endParaRPr lang="en-US"/>
        </a:p>
      </dgm:t>
    </dgm:pt>
    <dgm:pt modelId="{A65EF9AA-1314-4B21-B97F-EF204CC4666E}" type="sibTrans" cxnId="{089B530B-F1D7-4AF8-B485-41D2FB1B4DCF}">
      <dgm:prSet/>
      <dgm:spPr/>
      <dgm:t>
        <a:bodyPr/>
        <a:lstStyle/>
        <a:p>
          <a:endParaRPr lang="en-US"/>
        </a:p>
      </dgm:t>
    </dgm:pt>
    <dgm:pt modelId="{9899CA30-3B0D-4AE6-BDE8-DE65F825BDA0}">
      <dgm:prSet phldrT="[Text]"/>
      <dgm:spPr/>
      <dgm:t>
        <a:bodyPr/>
        <a:lstStyle/>
        <a:p>
          <a:r>
            <a:rPr lang="en-US" dirty="0"/>
            <a:t>Behavioral</a:t>
          </a:r>
        </a:p>
      </dgm:t>
    </dgm:pt>
    <dgm:pt modelId="{59F9BA09-C34D-4E23-8194-8B0E5467D325}" type="parTrans" cxnId="{B96690AE-4AF7-4F30-A3B9-131F48C096DA}">
      <dgm:prSet/>
      <dgm:spPr/>
      <dgm:t>
        <a:bodyPr/>
        <a:lstStyle/>
        <a:p>
          <a:endParaRPr lang="en-US"/>
        </a:p>
      </dgm:t>
    </dgm:pt>
    <dgm:pt modelId="{8B1D9473-A230-472E-AD38-3F634D0788A4}" type="sibTrans" cxnId="{B96690AE-4AF7-4F30-A3B9-131F48C096DA}">
      <dgm:prSet/>
      <dgm:spPr/>
      <dgm:t>
        <a:bodyPr/>
        <a:lstStyle/>
        <a:p>
          <a:endParaRPr lang="en-US"/>
        </a:p>
      </dgm:t>
    </dgm:pt>
    <dgm:pt modelId="{92AD955C-4D62-4795-B99E-3020574D9D63}" type="pres">
      <dgm:prSet presAssocID="{EB17FD2D-61D2-4583-ACD1-3744C6C5DCFC}" presName="Name0" presStyleCnt="0">
        <dgm:presLayoutVars>
          <dgm:dir/>
          <dgm:resizeHandles val="exact"/>
        </dgm:presLayoutVars>
      </dgm:prSet>
      <dgm:spPr/>
    </dgm:pt>
    <dgm:pt modelId="{D096E5B1-D690-4976-A050-19144AB75C14}" type="pres">
      <dgm:prSet presAssocID="{59954CD3-618B-4372-AE10-FE29645989E2}" presName="node" presStyleLbl="node1" presStyleIdx="0" presStyleCnt="3">
        <dgm:presLayoutVars>
          <dgm:bulletEnabled val="1"/>
        </dgm:presLayoutVars>
      </dgm:prSet>
      <dgm:spPr/>
    </dgm:pt>
    <dgm:pt modelId="{FEC70BD8-06D9-4B6A-94CE-E6320AB9905A}" type="pres">
      <dgm:prSet presAssocID="{045C99D9-8DAD-4BB2-8B93-459AECEA936C}" presName="sibTrans" presStyleLbl="sibTrans2D1" presStyleIdx="0" presStyleCnt="3"/>
      <dgm:spPr/>
    </dgm:pt>
    <dgm:pt modelId="{ACB6C452-47A1-4FD9-AF0D-F20E7FDC86C5}" type="pres">
      <dgm:prSet presAssocID="{045C99D9-8DAD-4BB2-8B93-459AECEA936C}" presName="connectorText" presStyleLbl="sibTrans2D1" presStyleIdx="0" presStyleCnt="3"/>
      <dgm:spPr/>
    </dgm:pt>
    <dgm:pt modelId="{9E4FC319-2428-41FC-9319-BF888EDAC089}" type="pres">
      <dgm:prSet presAssocID="{6111D730-B4F9-4415-BECE-D5F1C2E8B25B}" presName="node" presStyleLbl="node1" presStyleIdx="1" presStyleCnt="3">
        <dgm:presLayoutVars>
          <dgm:bulletEnabled val="1"/>
        </dgm:presLayoutVars>
      </dgm:prSet>
      <dgm:spPr/>
    </dgm:pt>
    <dgm:pt modelId="{1C3CB439-4A99-4197-A4D5-CFFDBE22A37F}" type="pres">
      <dgm:prSet presAssocID="{A65EF9AA-1314-4B21-B97F-EF204CC4666E}" presName="sibTrans" presStyleLbl="sibTrans2D1" presStyleIdx="1" presStyleCnt="3"/>
      <dgm:spPr/>
    </dgm:pt>
    <dgm:pt modelId="{30223A44-2CDA-4B8E-ACEF-2788BBCD5047}" type="pres">
      <dgm:prSet presAssocID="{A65EF9AA-1314-4B21-B97F-EF204CC4666E}" presName="connectorText" presStyleLbl="sibTrans2D1" presStyleIdx="1" presStyleCnt="3"/>
      <dgm:spPr/>
    </dgm:pt>
    <dgm:pt modelId="{0B1F8AC8-288B-4E4C-B61E-5856BB3C024C}" type="pres">
      <dgm:prSet presAssocID="{9899CA30-3B0D-4AE6-BDE8-DE65F825BDA0}" presName="node" presStyleLbl="node1" presStyleIdx="2" presStyleCnt="3">
        <dgm:presLayoutVars>
          <dgm:bulletEnabled val="1"/>
        </dgm:presLayoutVars>
      </dgm:prSet>
      <dgm:spPr/>
    </dgm:pt>
    <dgm:pt modelId="{B3CB1388-0580-498A-A075-90A9141F9702}" type="pres">
      <dgm:prSet presAssocID="{8B1D9473-A230-472E-AD38-3F634D0788A4}" presName="sibTrans" presStyleLbl="sibTrans2D1" presStyleIdx="2" presStyleCnt="3"/>
      <dgm:spPr/>
    </dgm:pt>
    <dgm:pt modelId="{109295CF-6EB5-480A-9983-353602E8728C}" type="pres">
      <dgm:prSet presAssocID="{8B1D9473-A230-472E-AD38-3F634D0788A4}" presName="connectorText" presStyleLbl="sibTrans2D1" presStyleIdx="2" presStyleCnt="3"/>
      <dgm:spPr/>
    </dgm:pt>
  </dgm:ptLst>
  <dgm:cxnLst>
    <dgm:cxn modelId="{089B530B-F1D7-4AF8-B485-41D2FB1B4DCF}" srcId="{EB17FD2D-61D2-4583-ACD1-3744C6C5DCFC}" destId="{6111D730-B4F9-4415-BECE-D5F1C2E8B25B}" srcOrd="1" destOrd="0" parTransId="{B1EA31EE-1A4A-4175-93A1-DAA694672AAA}" sibTransId="{A65EF9AA-1314-4B21-B97F-EF204CC4666E}"/>
    <dgm:cxn modelId="{3549F60D-4125-4614-A6CF-B09A061F1D23}" type="presOf" srcId="{9899CA30-3B0D-4AE6-BDE8-DE65F825BDA0}" destId="{0B1F8AC8-288B-4E4C-B61E-5856BB3C024C}" srcOrd="0" destOrd="0" presId="urn:microsoft.com/office/officeart/2005/8/layout/cycle7"/>
    <dgm:cxn modelId="{DE5ABE18-39BD-4006-92D3-F414A6638FDE}" type="presOf" srcId="{EB17FD2D-61D2-4583-ACD1-3744C6C5DCFC}" destId="{92AD955C-4D62-4795-B99E-3020574D9D63}" srcOrd="0" destOrd="0" presId="urn:microsoft.com/office/officeart/2005/8/layout/cycle7"/>
    <dgm:cxn modelId="{8342D235-3C2A-4DD1-B67A-F36DBF3D866F}" type="presOf" srcId="{A65EF9AA-1314-4B21-B97F-EF204CC4666E}" destId="{1C3CB439-4A99-4197-A4D5-CFFDBE22A37F}" srcOrd="0" destOrd="0" presId="urn:microsoft.com/office/officeart/2005/8/layout/cycle7"/>
    <dgm:cxn modelId="{ABE63739-F3EC-484E-946A-A27FF6FBDDD1}" type="presOf" srcId="{59954CD3-618B-4372-AE10-FE29645989E2}" destId="{D096E5B1-D690-4976-A050-19144AB75C14}" srcOrd="0" destOrd="0" presId="urn:microsoft.com/office/officeart/2005/8/layout/cycle7"/>
    <dgm:cxn modelId="{7AB6C568-AFE6-40E4-8613-D158B6123AA6}" type="presOf" srcId="{8B1D9473-A230-472E-AD38-3F634D0788A4}" destId="{109295CF-6EB5-480A-9983-353602E8728C}" srcOrd="1" destOrd="0" presId="urn:microsoft.com/office/officeart/2005/8/layout/cycle7"/>
    <dgm:cxn modelId="{7A00D64E-077D-4828-909B-ECFAB0414370}" type="presOf" srcId="{8B1D9473-A230-472E-AD38-3F634D0788A4}" destId="{B3CB1388-0580-498A-A075-90A9141F9702}" srcOrd="0" destOrd="0" presId="urn:microsoft.com/office/officeart/2005/8/layout/cycle7"/>
    <dgm:cxn modelId="{CF062174-3DC5-4C65-8831-474D60CE5853}" srcId="{EB17FD2D-61D2-4583-ACD1-3744C6C5DCFC}" destId="{59954CD3-618B-4372-AE10-FE29645989E2}" srcOrd="0" destOrd="0" parTransId="{6AAB4838-CB94-4A61-A0F5-9F545F7966C7}" sibTransId="{045C99D9-8DAD-4BB2-8B93-459AECEA936C}"/>
    <dgm:cxn modelId="{5B65C155-AC84-46B3-8969-7C93E879CAF0}" type="presOf" srcId="{A65EF9AA-1314-4B21-B97F-EF204CC4666E}" destId="{30223A44-2CDA-4B8E-ACEF-2788BBCD5047}" srcOrd="1" destOrd="0" presId="urn:microsoft.com/office/officeart/2005/8/layout/cycle7"/>
    <dgm:cxn modelId="{42768A86-B869-4281-B366-D9744819A9DC}" type="presOf" srcId="{045C99D9-8DAD-4BB2-8B93-459AECEA936C}" destId="{ACB6C452-47A1-4FD9-AF0D-F20E7FDC86C5}" srcOrd="1" destOrd="0" presId="urn:microsoft.com/office/officeart/2005/8/layout/cycle7"/>
    <dgm:cxn modelId="{B96690AE-4AF7-4F30-A3B9-131F48C096DA}" srcId="{EB17FD2D-61D2-4583-ACD1-3744C6C5DCFC}" destId="{9899CA30-3B0D-4AE6-BDE8-DE65F825BDA0}" srcOrd="2" destOrd="0" parTransId="{59F9BA09-C34D-4E23-8194-8B0E5467D325}" sibTransId="{8B1D9473-A230-472E-AD38-3F634D0788A4}"/>
    <dgm:cxn modelId="{A0E54AD1-AE95-4834-B452-0BB8CF09D5E7}" type="presOf" srcId="{045C99D9-8DAD-4BB2-8B93-459AECEA936C}" destId="{FEC70BD8-06D9-4B6A-94CE-E6320AB9905A}" srcOrd="0" destOrd="0" presId="urn:microsoft.com/office/officeart/2005/8/layout/cycle7"/>
    <dgm:cxn modelId="{F95411E8-C965-462A-8A10-6AC4562CCDF0}" type="presOf" srcId="{6111D730-B4F9-4415-BECE-D5F1C2E8B25B}" destId="{9E4FC319-2428-41FC-9319-BF888EDAC089}" srcOrd="0" destOrd="0" presId="urn:microsoft.com/office/officeart/2005/8/layout/cycle7"/>
    <dgm:cxn modelId="{D25D26BA-E6B2-40B0-B9F2-0A9B14252531}" type="presParOf" srcId="{92AD955C-4D62-4795-B99E-3020574D9D63}" destId="{D096E5B1-D690-4976-A050-19144AB75C14}" srcOrd="0" destOrd="0" presId="urn:microsoft.com/office/officeart/2005/8/layout/cycle7"/>
    <dgm:cxn modelId="{A548EA09-E9B3-4EC6-96CA-456857FF3A27}" type="presParOf" srcId="{92AD955C-4D62-4795-B99E-3020574D9D63}" destId="{FEC70BD8-06D9-4B6A-94CE-E6320AB9905A}" srcOrd="1" destOrd="0" presId="urn:microsoft.com/office/officeart/2005/8/layout/cycle7"/>
    <dgm:cxn modelId="{165D2EDD-D21E-4F31-859F-B9C88A453824}" type="presParOf" srcId="{FEC70BD8-06D9-4B6A-94CE-E6320AB9905A}" destId="{ACB6C452-47A1-4FD9-AF0D-F20E7FDC86C5}" srcOrd="0" destOrd="0" presId="urn:microsoft.com/office/officeart/2005/8/layout/cycle7"/>
    <dgm:cxn modelId="{219BCB8A-9B2D-4CDB-B89A-ACA29E8CB237}" type="presParOf" srcId="{92AD955C-4D62-4795-B99E-3020574D9D63}" destId="{9E4FC319-2428-41FC-9319-BF888EDAC089}" srcOrd="2" destOrd="0" presId="urn:microsoft.com/office/officeart/2005/8/layout/cycle7"/>
    <dgm:cxn modelId="{2D6E379B-BE12-40FB-86D2-8C03B004D810}" type="presParOf" srcId="{92AD955C-4D62-4795-B99E-3020574D9D63}" destId="{1C3CB439-4A99-4197-A4D5-CFFDBE22A37F}" srcOrd="3" destOrd="0" presId="urn:microsoft.com/office/officeart/2005/8/layout/cycle7"/>
    <dgm:cxn modelId="{3F3D1169-3BCA-415B-81ED-2639569A0C4A}" type="presParOf" srcId="{1C3CB439-4A99-4197-A4D5-CFFDBE22A37F}" destId="{30223A44-2CDA-4B8E-ACEF-2788BBCD5047}" srcOrd="0" destOrd="0" presId="urn:microsoft.com/office/officeart/2005/8/layout/cycle7"/>
    <dgm:cxn modelId="{016C9588-ED59-4A42-879E-103465D4F2ED}" type="presParOf" srcId="{92AD955C-4D62-4795-B99E-3020574D9D63}" destId="{0B1F8AC8-288B-4E4C-B61E-5856BB3C024C}" srcOrd="4" destOrd="0" presId="urn:microsoft.com/office/officeart/2005/8/layout/cycle7"/>
    <dgm:cxn modelId="{1407773E-E587-4A29-8F15-75597775A8E9}" type="presParOf" srcId="{92AD955C-4D62-4795-B99E-3020574D9D63}" destId="{B3CB1388-0580-498A-A075-90A9141F9702}" srcOrd="5" destOrd="0" presId="urn:microsoft.com/office/officeart/2005/8/layout/cycle7"/>
    <dgm:cxn modelId="{2B6E530F-D883-433B-B8A8-FB1C06D0D3C1}" type="presParOf" srcId="{B3CB1388-0580-498A-A075-90A9141F9702}" destId="{109295CF-6EB5-480A-9983-353602E8728C}"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F9846-1D64-4662-9A5D-7D37AC4BDB89}" type="doc">
      <dgm:prSet loTypeId="urn:microsoft.com/office/officeart/2016/7/layout/LinearBlockProcessNumbered" loCatId="process" qsTypeId="urn:microsoft.com/office/officeart/2005/8/quickstyle/simple2" qsCatId="simple" csTypeId="urn:microsoft.com/office/officeart/2005/8/colors/accent1_2" csCatId="accent1"/>
      <dgm:spPr/>
      <dgm:t>
        <a:bodyPr/>
        <a:lstStyle/>
        <a:p>
          <a:endParaRPr lang="en-US"/>
        </a:p>
      </dgm:t>
    </dgm:pt>
    <dgm:pt modelId="{7A9EFF90-43EB-4669-A226-7270C7F80EF2}">
      <dgm:prSet/>
      <dgm:spPr/>
      <dgm:t>
        <a:bodyPr/>
        <a:lstStyle/>
        <a:p>
          <a:r>
            <a:rPr lang="en-US"/>
            <a:t>Reward &amp; recognition – it’s not bribery</a:t>
          </a:r>
        </a:p>
      </dgm:t>
    </dgm:pt>
    <dgm:pt modelId="{0C42868C-E626-4E15-9D43-A16556B1A030}" type="parTrans" cxnId="{0187357B-FDDE-4D7B-BBC2-E6D5E7680D59}">
      <dgm:prSet/>
      <dgm:spPr/>
      <dgm:t>
        <a:bodyPr/>
        <a:lstStyle/>
        <a:p>
          <a:endParaRPr lang="en-US"/>
        </a:p>
      </dgm:t>
    </dgm:pt>
    <dgm:pt modelId="{05A3ED6D-28A1-49AF-A8F7-820DF862EC07}" type="sibTrans" cxnId="{0187357B-FDDE-4D7B-BBC2-E6D5E7680D59}">
      <dgm:prSet phldrT="01" phldr="0"/>
      <dgm:spPr/>
      <dgm:t>
        <a:bodyPr/>
        <a:lstStyle/>
        <a:p>
          <a:r>
            <a:rPr lang="en-US"/>
            <a:t>01</a:t>
          </a:r>
        </a:p>
      </dgm:t>
    </dgm:pt>
    <dgm:pt modelId="{9BBB7FC6-4DD6-499E-B813-065FDF3BE0FE}">
      <dgm:prSet/>
      <dgm:spPr/>
      <dgm:t>
        <a:bodyPr/>
        <a:lstStyle/>
        <a:p>
          <a:r>
            <a:rPr lang="en-US"/>
            <a:t>Point system</a:t>
          </a:r>
        </a:p>
      </dgm:t>
    </dgm:pt>
    <dgm:pt modelId="{4904F0F8-1962-4957-86C9-DCA2CC988C5B}" type="parTrans" cxnId="{A5EF55FB-F237-4CB9-9ADC-762EE2D34FD8}">
      <dgm:prSet/>
      <dgm:spPr/>
      <dgm:t>
        <a:bodyPr/>
        <a:lstStyle/>
        <a:p>
          <a:endParaRPr lang="en-US"/>
        </a:p>
      </dgm:t>
    </dgm:pt>
    <dgm:pt modelId="{500C173E-5012-4B9B-BB11-EE00FF6268B5}" type="sibTrans" cxnId="{A5EF55FB-F237-4CB9-9ADC-762EE2D34FD8}">
      <dgm:prSet phldrT="02" phldr="0"/>
      <dgm:spPr/>
      <dgm:t>
        <a:bodyPr/>
        <a:lstStyle/>
        <a:p>
          <a:r>
            <a:rPr lang="en-US"/>
            <a:t>02</a:t>
          </a:r>
        </a:p>
      </dgm:t>
    </dgm:pt>
    <dgm:pt modelId="{AFD14176-9FC9-4668-AFEC-7D72741E7B77}">
      <dgm:prSet/>
      <dgm:spPr/>
      <dgm:t>
        <a:bodyPr/>
        <a:lstStyle/>
        <a:p>
          <a:r>
            <a:rPr lang="en-US"/>
            <a:t>Use of technology during class </a:t>
          </a:r>
        </a:p>
      </dgm:t>
    </dgm:pt>
    <dgm:pt modelId="{5DDA22DF-68BC-480F-9F0C-6C2D4695CA4B}" type="parTrans" cxnId="{C680AEDA-4971-483C-9268-0F636673D426}">
      <dgm:prSet/>
      <dgm:spPr/>
      <dgm:t>
        <a:bodyPr/>
        <a:lstStyle/>
        <a:p>
          <a:endParaRPr lang="en-US"/>
        </a:p>
      </dgm:t>
    </dgm:pt>
    <dgm:pt modelId="{18D1E027-AD9E-400B-B12F-558BA2301888}" type="sibTrans" cxnId="{C680AEDA-4971-483C-9268-0F636673D426}">
      <dgm:prSet phldrT="03" phldr="0"/>
      <dgm:spPr/>
      <dgm:t>
        <a:bodyPr/>
        <a:lstStyle/>
        <a:p>
          <a:r>
            <a:rPr lang="en-US"/>
            <a:t>03</a:t>
          </a:r>
        </a:p>
      </dgm:t>
    </dgm:pt>
    <dgm:pt modelId="{00F45F9E-E9AF-4664-92E1-CFF5B1661BD4}">
      <dgm:prSet/>
      <dgm:spPr/>
      <dgm:t>
        <a:bodyPr/>
        <a:lstStyle/>
        <a:p>
          <a:r>
            <a:rPr lang="en-US"/>
            <a:t>Change up your terminology to match what your students are doing in their free time</a:t>
          </a:r>
        </a:p>
      </dgm:t>
    </dgm:pt>
    <dgm:pt modelId="{39D6DBCD-1570-41C3-921A-742F634F93A9}" type="parTrans" cxnId="{96F74BA8-7618-4281-BADC-FE32C96670E8}">
      <dgm:prSet/>
      <dgm:spPr/>
      <dgm:t>
        <a:bodyPr/>
        <a:lstStyle/>
        <a:p>
          <a:endParaRPr lang="en-US"/>
        </a:p>
      </dgm:t>
    </dgm:pt>
    <dgm:pt modelId="{FDDF2894-046C-4A00-9CE7-7A142386DF91}" type="sibTrans" cxnId="{96F74BA8-7618-4281-BADC-FE32C96670E8}">
      <dgm:prSet phldrT="04" phldr="0"/>
      <dgm:spPr/>
      <dgm:t>
        <a:bodyPr/>
        <a:lstStyle/>
        <a:p>
          <a:r>
            <a:rPr lang="en-US"/>
            <a:t>04</a:t>
          </a:r>
        </a:p>
      </dgm:t>
    </dgm:pt>
    <dgm:pt modelId="{5F2CD55C-4F13-4467-AA54-75B3DFF7BAF7}">
      <dgm:prSet/>
      <dgm:spPr/>
      <dgm:t>
        <a:bodyPr/>
        <a:lstStyle/>
        <a:p>
          <a:r>
            <a:rPr lang="en-US"/>
            <a:t>Game over = Time’s up</a:t>
          </a:r>
        </a:p>
      </dgm:t>
    </dgm:pt>
    <dgm:pt modelId="{254257CD-5962-4C57-9DC8-B100F4E6BBE8}" type="parTrans" cxnId="{C115EA69-1BB0-47CC-BEE4-74BB6DF52497}">
      <dgm:prSet/>
      <dgm:spPr/>
      <dgm:t>
        <a:bodyPr/>
        <a:lstStyle/>
        <a:p>
          <a:endParaRPr lang="en-US"/>
        </a:p>
      </dgm:t>
    </dgm:pt>
    <dgm:pt modelId="{2DF32B11-2D66-4EE1-A33D-3073FD92D9AF}" type="sibTrans" cxnId="{C115EA69-1BB0-47CC-BEE4-74BB6DF52497}">
      <dgm:prSet/>
      <dgm:spPr/>
      <dgm:t>
        <a:bodyPr/>
        <a:lstStyle/>
        <a:p>
          <a:endParaRPr lang="en-US"/>
        </a:p>
      </dgm:t>
    </dgm:pt>
    <dgm:pt modelId="{7D50717E-A071-4CBA-B4C5-4AF9D05E2B61}">
      <dgm:prSet/>
      <dgm:spPr/>
      <dgm:t>
        <a:bodyPr/>
        <a:lstStyle/>
        <a:p>
          <a:r>
            <a:rPr lang="en-US" dirty="0"/>
            <a:t>Stages = Topics or lessons</a:t>
          </a:r>
        </a:p>
      </dgm:t>
    </dgm:pt>
    <dgm:pt modelId="{51375CFD-D792-4634-9955-76A441284ABD}" type="parTrans" cxnId="{45DB3FED-8505-4878-9427-27963FD899AE}">
      <dgm:prSet/>
      <dgm:spPr/>
      <dgm:t>
        <a:bodyPr/>
        <a:lstStyle/>
        <a:p>
          <a:endParaRPr lang="en-US"/>
        </a:p>
      </dgm:t>
    </dgm:pt>
    <dgm:pt modelId="{64E5B2AB-DC45-4DD0-A28F-D09E06B81812}" type="sibTrans" cxnId="{45DB3FED-8505-4878-9427-27963FD899AE}">
      <dgm:prSet/>
      <dgm:spPr/>
      <dgm:t>
        <a:bodyPr/>
        <a:lstStyle/>
        <a:p>
          <a:endParaRPr lang="en-US"/>
        </a:p>
      </dgm:t>
    </dgm:pt>
    <dgm:pt modelId="{4D67E955-3C44-4579-A8C2-0085A07BABBA}">
      <dgm:prSet/>
      <dgm:spPr/>
      <dgm:t>
        <a:bodyPr/>
        <a:lstStyle/>
        <a:p>
          <a:r>
            <a:rPr lang="en-US"/>
            <a:t>Levels = Steps in a project</a:t>
          </a:r>
        </a:p>
      </dgm:t>
    </dgm:pt>
    <dgm:pt modelId="{83B264BA-7360-4198-8F77-A31B7040B371}" type="parTrans" cxnId="{52463CCD-6831-4E57-9DF5-43AF66FD341C}">
      <dgm:prSet/>
      <dgm:spPr/>
      <dgm:t>
        <a:bodyPr/>
        <a:lstStyle/>
        <a:p>
          <a:endParaRPr lang="en-US"/>
        </a:p>
      </dgm:t>
    </dgm:pt>
    <dgm:pt modelId="{09DE43AF-88DD-4FD0-8D07-69D84E1EE008}" type="sibTrans" cxnId="{52463CCD-6831-4E57-9DF5-43AF66FD341C}">
      <dgm:prSet/>
      <dgm:spPr/>
      <dgm:t>
        <a:bodyPr/>
        <a:lstStyle/>
        <a:p>
          <a:endParaRPr lang="en-US"/>
        </a:p>
      </dgm:t>
    </dgm:pt>
    <dgm:pt modelId="{5059D6AA-4F77-43C3-BF09-D5F0803F5B39}">
      <dgm:prSet/>
      <dgm:spPr/>
      <dgm:t>
        <a:bodyPr/>
        <a:lstStyle/>
        <a:p>
          <a:r>
            <a:rPr lang="en-US"/>
            <a:t>Experience Points = Scores</a:t>
          </a:r>
        </a:p>
      </dgm:t>
    </dgm:pt>
    <dgm:pt modelId="{9A0247D8-AD22-4EF8-BAB8-91E0BD77225E}" type="parTrans" cxnId="{363C3BC5-6494-4D3F-8D8C-0BEDF0D967BF}">
      <dgm:prSet/>
      <dgm:spPr/>
      <dgm:t>
        <a:bodyPr/>
        <a:lstStyle/>
        <a:p>
          <a:endParaRPr lang="en-US"/>
        </a:p>
      </dgm:t>
    </dgm:pt>
    <dgm:pt modelId="{E7BE30EE-4579-40B2-B8B1-94F8257CA8FC}" type="sibTrans" cxnId="{363C3BC5-6494-4D3F-8D8C-0BEDF0D967BF}">
      <dgm:prSet/>
      <dgm:spPr/>
      <dgm:t>
        <a:bodyPr/>
        <a:lstStyle/>
        <a:p>
          <a:endParaRPr lang="en-US"/>
        </a:p>
      </dgm:t>
    </dgm:pt>
    <dgm:pt modelId="{6F83A014-09C2-4D4E-9909-FFF0AABF605B}" type="pres">
      <dgm:prSet presAssocID="{83CF9846-1D64-4662-9A5D-7D37AC4BDB89}" presName="Name0" presStyleCnt="0">
        <dgm:presLayoutVars>
          <dgm:animLvl val="lvl"/>
          <dgm:resizeHandles val="exact"/>
        </dgm:presLayoutVars>
      </dgm:prSet>
      <dgm:spPr/>
    </dgm:pt>
    <dgm:pt modelId="{027C7567-6F9E-41D9-B1A7-F60FC616D6B5}" type="pres">
      <dgm:prSet presAssocID="{7A9EFF90-43EB-4669-A226-7270C7F80EF2}" presName="compositeNode" presStyleCnt="0">
        <dgm:presLayoutVars>
          <dgm:bulletEnabled val="1"/>
        </dgm:presLayoutVars>
      </dgm:prSet>
      <dgm:spPr/>
    </dgm:pt>
    <dgm:pt modelId="{8AB1EF95-824C-4B5C-8C47-F743CAFCCE4A}" type="pres">
      <dgm:prSet presAssocID="{7A9EFF90-43EB-4669-A226-7270C7F80EF2}" presName="bgRect" presStyleLbl="alignNode1" presStyleIdx="0" presStyleCnt="4"/>
      <dgm:spPr/>
    </dgm:pt>
    <dgm:pt modelId="{7379FF9B-7A08-4FAB-B511-401EBCC0523E}" type="pres">
      <dgm:prSet presAssocID="{05A3ED6D-28A1-49AF-A8F7-820DF862EC07}" presName="sibTransNodeRect" presStyleLbl="alignNode1" presStyleIdx="0" presStyleCnt="4">
        <dgm:presLayoutVars>
          <dgm:chMax val="0"/>
          <dgm:bulletEnabled val="1"/>
        </dgm:presLayoutVars>
      </dgm:prSet>
      <dgm:spPr/>
    </dgm:pt>
    <dgm:pt modelId="{EEE13477-77CB-4C29-BB90-4D080E37F715}" type="pres">
      <dgm:prSet presAssocID="{7A9EFF90-43EB-4669-A226-7270C7F80EF2}" presName="nodeRect" presStyleLbl="alignNode1" presStyleIdx="0" presStyleCnt="4">
        <dgm:presLayoutVars>
          <dgm:bulletEnabled val="1"/>
        </dgm:presLayoutVars>
      </dgm:prSet>
      <dgm:spPr/>
    </dgm:pt>
    <dgm:pt modelId="{7B34FBC0-7E8E-4F56-819A-00E6CF9503EF}" type="pres">
      <dgm:prSet presAssocID="{05A3ED6D-28A1-49AF-A8F7-820DF862EC07}" presName="sibTrans" presStyleCnt="0"/>
      <dgm:spPr/>
    </dgm:pt>
    <dgm:pt modelId="{0ECEA0B9-BD95-4D20-A289-D99836761A18}" type="pres">
      <dgm:prSet presAssocID="{9BBB7FC6-4DD6-499E-B813-065FDF3BE0FE}" presName="compositeNode" presStyleCnt="0">
        <dgm:presLayoutVars>
          <dgm:bulletEnabled val="1"/>
        </dgm:presLayoutVars>
      </dgm:prSet>
      <dgm:spPr/>
    </dgm:pt>
    <dgm:pt modelId="{2E951238-4A37-4DE7-8BE9-5FA50118B8F2}" type="pres">
      <dgm:prSet presAssocID="{9BBB7FC6-4DD6-499E-B813-065FDF3BE0FE}" presName="bgRect" presStyleLbl="alignNode1" presStyleIdx="1" presStyleCnt="4"/>
      <dgm:spPr/>
    </dgm:pt>
    <dgm:pt modelId="{C2F24D3B-C374-4AA2-AAD7-1C7B1AAB2D60}" type="pres">
      <dgm:prSet presAssocID="{500C173E-5012-4B9B-BB11-EE00FF6268B5}" presName="sibTransNodeRect" presStyleLbl="alignNode1" presStyleIdx="1" presStyleCnt="4">
        <dgm:presLayoutVars>
          <dgm:chMax val="0"/>
          <dgm:bulletEnabled val="1"/>
        </dgm:presLayoutVars>
      </dgm:prSet>
      <dgm:spPr/>
    </dgm:pt>
    <dgm:pt modelId="{08DB2AE2-AA47-44BD-8CB6-02CA0F6CA083}" type="pres">
      <dgm:prSet presAssocID="{9BBB7FC6-4DD6-499E-B813-065FDF3BE0FE}" presName="nodeRect" presStyleLbl="alignNode1" presStyleIdx="1" presStyleCnt="4">
        <dgm:presLayoutVars>
          <dgm:bulletEnabled val="1"/>
        </dgm:presLayoutVars>
      </dgm:prSet>
      <dgm:spPr/>
    </dgm:pt>
    <dgm:pt modelId="{06EC56F2-FCDE-46E7-9D7E-AD690AF172BE}" type="pres">
      <dgm:prSet presAssocID="{500C173E-5012-4B9B-BB11-EE00FF6268B5}" presName="sibTrans" presStyleCnt="0"/>
      <dgm:spPr/>
    </dgm:pt>
    <dgm:pt modelId="{888DABBB-9248-49B1-98D1-3C8D82F9AC42}" type="pres">
      <dgm:prSet presAssocID="{AFD14176-9FC9-4668-AFEC-7D72741E7B77}" presName="compositeNode" presStyleCnt="0">
        <dgm:presLayoutVars>
          <dgm:bulletEnabled val="1"/>
        </dgm:presLayoutVars>
      </dgm:prSet>
      <dgm:spPr/>
    </dgm:pt>
    <dgm:pt modelId="{8B4AB343-0A16-40CE-95F1-365725B9AA06}" type="pres">
      <dgm:prSet presAssocID="{AFD14176-9FC9-4668-AFEC-7D72741E7B77}" presName="bgRect" presStyleLbl="alignNode1" presStyleIdx="2" presStyleCnt="4"/>
      <dgm:spPr/>
    </dgm:pt>
    <dgm:pt modelId="{F6E59003-B83F-4BB8-BB7C-F77CF2E3EA6A}" type="pres">
      <dgm:prSet presAssocID="{18D1E027-AD9E-400B-B12F-558BA2301888}" presName="sibTransNodeRect" presStyleLbl="alignNode1" presStyleIdx="2" presStyleCnt="4">
        <dgm:presLayoutVars>
          <dgm:chMax val="0"/>
          <dgm:bulletEnabled val="1"/>
        </dgm:presLayoutVars>
      </dgm:prSet>
      <dgm:spPr/>
    </dgm:pt>
    <dgm:pt modelId="{9AC0888D-FBBC-44BF-AE33-D013EECD6B33}" type="pres">
      <dgm:prSet presAssocID="{AFD14176-9FC9-4668-AFEC-7D72741E7B77}" presName="nodeRect" presStyleLbl="alignNode1" presStyleIdx="2" presStyleCnt="4">
        <dgm:presLayoutVars>
          <dgm:bulletEnabled val="1"/>
        </dgm:presLayoutVars>
      </dgm:prSet>
      <dgm:spPr/>
    </dgm:pt>
    <dgm:pt modelId="{74F71B00-DE74-4C55-BEA5-AD35A6CE0522}" type="pres">
      <dgm:prSet presAssocID="{18D1E027-AD9E-400B-B12F-558BA2301888}" presName="sibTrans" presStyleCnt="0"/>
      <dgm:spPr/>
    </dgm:pt>
    <dgm:pt modelId="{A1EF1D54-F5F4-4A80-A8EB-AB8945417B17}" type="pres">
      <dgm:prSet presAssocID="{00F45F9E-E9AF-4664-92E1-CFF5B1661BD4}" presName="compositeNode" presStyleCnt="0">
        <dgm:presLayoutVars>
          <dgm:bulletEnabled val="1"/>
        </dgm:presLayoutVars>
      </dgm:prSet>
      <dgm:spPr/>
    </dgm:pt>
    <dgm:pt modelId="{AE19B189-0A56-430C-892B-D328141D72DF}" type="pres">
      <dgm:prSet presAssocID="{00F45F9E-E9AF-4664-92E1-CFF5B1661BD4}" presName="bgRect" presStyleLbl="alignNode1" presStyleIdx="3" presStyleCnt="4"/>
      <dgm:spPr/>
    </dgm:pt>
    <dgm:pt modelId="{B55547DB-32DB-4656-8894-03C8ACE73854}" type="pres">
      <dgm:prSet presAssocID="{FDDF2894-046C-4A00-9CE7-7A142386DF91}" presName="sibTransNodeRect" presStyleLbl="alignNode1" presStyleIdx="3" presStyleCnt="4">
        <dgm:presLayoutVars>
          <dgm:chMax val="0"/>
          <dgm:bulletEnabled val="1"/>
        </dgm:presLayoutVars>
      </dgm:prSet>
      <dgm:spPr/>
    </dgm:pt>
    <dgm:pt modelId="{A3E2C512-405D-4F88-9C2A-B056D39C26CA}" type="pres">
      <dgm:prSet presAssocID="{00F45F9E-E9AF-4664-92E1-CFF5B1661BD4}" presName="nodeRect" presStyleLbl="alignNode1" presStyleIdx="3" presStyleCnt="4">
        <dgm:presLayoutVars>
          <dgm:bulletEnabled val="1"/>
        </dgm:presLayoutVars>
      </dgm:prSet>
      <dgm:spPr/>
    </dgm:pt>
  </dgm:ptLst>
  <dgm:cxnLst>
    <dgm:cxn modelId="{9F49A506-B4FC-4A34-93F0-591BF9FB6A98}" type="presOf" srcId="{7A9EFF90-43EB-4669-A226-7270C7F80EF2}" destId="{8AB1EF95-824C-4B5C-8C47-F743CAFCCE4A}" srcOrd="0" destOrd="0" presId="urn:microsoft.com/office/officeart/2016/7/layout/LinearBlockProcessNumbered"/>
    <dgm:cxn modelId="{04E3D60B-8C38-4A21-9D0A-A41BEA9A4CBD}" type="presOf" srcId="{18D1E027-AD9E-400B-B12F-558BA2301888}" destId="{F6E59003-B83F-4BB8-BB7C-F77CF2E3EA6A}" srcOrd="0" destOrd="0" presId="urn:microsoft.com/office/officeart/2016/7/layout/LinearBlockProcessNumbered"/>
    <dgm:cxn modelId="{B804911D-193B-4CFB-AAA1-9CB904854009}" type="presOf" srcId="{5F2CD55C-4F13-4467-AA54-75B3DFF7BAF7}" destId="{A3E2C512-405D-4F88-9C2A-B056D39C26CA}" srcOrd="0" destOrd="1" presId="urn:microsoft.com/office/officeart/2016/7/layout/LinearBlockProcessNumbered"/>
    <dgm:cxn modelId="{E0246F26-2122-4FD2-8498-33B96032C389}" type="presOf" srcId="{500C173E-5012-4B9B-BB11-EE00FF6268B5}" destId="{C2F24D3B-C374-4AA2-AAD7-1C7B1AAB2D60}" srcOrd="0" destOrd="0" presId="urn:microsoft.com/office/officeart/2016/7/layout/LinearBlockProcessNumbered"/>
    <dgm:cxn modelId="{11CD632F-4F21-4A2C-B51A-444BCCEECA27}" type="presOf" srcId="{05A3ED6D-28A1-49AF-A8F7-820DF862EC07}" destId="{7379FF9B-7A08-4FAB-B511-401EBCC0523E}" srcOrd="0" destOrd="0" presId="urn:microsoft.com/office/officeart/2016/7/layout/LinearBlockProcessNumbered"/>
    <dgm:cxn modelId="{6BB50430-2409-410F-872F-7787ED4E4808}" type="presOf" srcId="{00F45F9E-E9AF-4664-92E1-CFF5B1661BD4}" destId="{A3E2C512-405D-4F88-9C2A-B056D39C26CA}" srcOrd="1" destOrd="0" presId="urn:microsoft.com/office/officeart/2016/7/layout/LinearBlockProcessNumbered"/>
    <dgm:cxn modelId="{C115EA69-1BB0-47CC-BEE4-74BB6DF52497}" srcId="{00F45F9E-E9AF-4664-92E1-CFF5B1661BD4}" destId="{5F2CD55C-4F13-4467-AA54-75B3DFF7BAF7}" srcOrd="0" destOrd="0" parTransId="{254257CD-5962-4C57-9DC8-B100F4E6BBE8}" sibTransId="{2DF32B11-2D66-4EE1-A33D-3073FD92D9AF}"/>
    <dgm:cxn modelId="{06AAF349-ECAE-4748-95E2-EBDA909D36E8}" type="presOf" srcId="{AFD14176-9FC9-4668-AFEC-7D72741E7B77}" destId="{8B4AB343-0A16-40CE-95F1-365725B9AA06}" srcOrd="0" destOrd="0" presId="urn:microsoft.com/office/officeart/2016/7/layout/LinearBlockProcessNumbered"/>
    <dgm:cxn modelId="{F584624E-8EF0-4C2D-9B4B-78EA6879F3EC}" type="presOf" srcId="{7D50717E-A071-4CBA-B4C5-4AF9D05E2B61}" destId="{A3E2C512-405D-4F88-9C2A-B056D39C26CA}" srcOrd="0" destOrd="2" presId="urn:microsoft.com/office/officeart/2016/7/layout/LinearBlockProcessNumbered"/>
    <dgm:cxn modelId="{2BE77454-410A-43EC-95EC-82332E9ABD1A}" type="presOf" srcId="{FDDF2894-046C-4A00-9CE7-7A142386DF91}" destId="{B55547DB-32DB-4656-8894-03C8ACE73854}" srcOrd="0" destOrd="0" presId="urn:microsoft.com/office/officeart/2016/7/layout/LinearBlockProcessNumbered"/>
    <dgm:cxn modelId="{0187357B-FDDE-4D7B-BBC2-E6D5E7680D59}" srcId="{83CF9846-1D64-4662-9A5D-7D37AC4BDB89}" destId="{7A9EFF90-43EB-4669-A226-7270C7F80EF2}" srcOrd="0" destOrd="0" parTransId="{0C42868C-E626-4E15-9D43-A16556B1A030}" sibTransId="{05A3ED6D-28A1-49AF-A8F7-820DF862EC07}"/>
    <dgm:cxn modelId="{F522A77C-C742-4289-B989-6576A2BAF969}" type="presOf" srcId="{9BBB7FC6-4DD6-499E-B813-065FDF3BE0FE}" destId="{08DB2AE2-AA47-44BD-8CB6-02CA0F6CA083}" srcOrd="1" destOrd="0" presId="urn:microsoft.com/office/officeart/2016/7/layout/LinearBlockProcessNumbered"/>
    <dgm:cxn modelId="{CD7DC689-E518-4613-944B-4AA94A354F88}" type="presOf" srcId="{5059D6AA-4F77-43C3-BF09-D5F0803F5B39}" destId="{A3E2C512-405D-4F88-9C2A-B056D39C26CA}" srcOrd="0" destOrd="4" presId="urn:microsoft.com/office/officeart/2016/7/layout/LinearBlockProcessNumbered"/>
    <dgm:cxn modelId="{E7B82099-B140-4FDF-9578-359CB01FF34D}" type="presOf" srcId="{7A9EFF90-43EB-4669-A226-7270C7F80EF2}" destId="{EEE13477-77CB-4C29-BB90-4D080E37F715}" srcOrd="1" destOrd="0" presId="urn:microsoft.com/office/officeart/2016/7/layout/LinearBlockProcessNumbered"/>
    <dgm:cxn modelId="{96F74BA8-7618-4281-BADC-FE32C96670E8}" srcId="{83CF9846-1D64-4662-9A5D-7D37AC4BDB89}" destId="{00F45F9E-E9AF-4664-92E1-CFF5B1661BD4}" srcOrd="3" destOrd="0" parTransId="{39D6DBCD-1570-41C3-921A-742F634F93A9}" sibTransId="{FDDF2894-046C-4A00-9CE7-7A142386DF91}"/>
    <dgm:cxn modelId="{D14A19AA-8C3A-4DDE-B7A4-1814E0DA2C70}" type="presOf" srcId="{4D67E955-3C44-4579-A8C2-0085A07BABBA}" destId="{A3E2C512-405D-4F88-9C2A-B056D39C26CA}" srcOrd="0" destOrd="3" presId="urn:microsoft.com/office/officeart/2016/7/layout/LinearBlockProcessNumbered"/>
    <dgm:cxn modelId="{E31360BE-0669-4CAB-A901-60CAAC445620}" type="presOf" srcId="{00F45F9E-E9AF-4664-92E1-CFF5B1661BD4}" destId="{AE19B189-0A56-430C-892B-D328141D72DF}" srcOrd="0" destOrd="0" presId="urn:microsoft.com/office/officeart/2016/7/layout/LinearBlockProcessNumbered"/>
    <dgm:cxn modelId="{363C3BC5-6494-4D3F-8D8C-0BEDF0D967BF}" srcId="{00F45F9E-E9AF-4664-92E1-CFF5B1661BD4}" destId="{5059D6AA-4F77-43C3-BF09-D5F0803F5B39}" srcOrd="3" destOrd="0" parTransId="{9A0247D8-AD22-4EF8-BAB8-91E0BD77225E}" sibTransId="{E7BE30EE-4579-40B2-B8B1-94F8257CA8FC}"/>
    <dgm:cxn modelId="{52463CCD-6831-4E57-9DF5-43AF66FD341C}" srcId="{00F45F9E-E9AF-4664-92E1-CFF5B1661BD4}" destId="{4D67E955-3C44-4579-A8C2-0085A07BABBA}" srcOrd="2" destOrd="0" parTransId="{83B264BA-7360-4198-8F77-A31B7040B371}" sibTransId="{09DE43AF-88DD-4FD0-8D07-69D84E1EE008}"/>
    <dgm:cxn modelId="{C680AEDA-4971-483C-9268-0F636673D426}" srcId="{83CF9846-1D64-4662-9A5D-7D37AC4BDB89}" destId="{AFD14176-9FC9-4668-AFEC-7D72741E7B77}" srcOrd="2" destOrd="0" parTransId="{5DDA22DF-68BC-480F-9F0C-6C2D4695CA4B}" sibTransId="{18D1E027-AD9E-400B-B12F-558BA2301888}"/>
    <dgm:cxn modelId="{06CD7DE1-D34A-43FE-B83F-EED9B0986B08}" type="presOf" srcId="{AFD14176-9FC9-4668-AFEC-7D72741E7B77}" destId="{9AC0888D-FBBC-44BF-AE33-D013EECD6B33}" srcOrd="1" destOrd="0" presId="urn:microsoft.com/office/officeart/2016/7/layout/LinearBlockProcessNumbered"/>
    <dgm:cxn modelId="{45DB3FED-8505-4878-9427-27963FD899AE}" srcId="{00F45F9E-E9AF-4664-92E1-CFF5B1661BD4}" destId="{7D50717E-A071-4CBA-B4C5-4AF9D05E2B61}" srcOrd="1" destOrd="0" parTransId="{51375CFD-D792-4634-9955-76A441284ABD}" sibTransId="{64E5B2AB-DC45-4DD0-A28F-D09E06B81812}"/>
    <dgm:cxn modelId="{F262EEF8-FB20-4063-A0F5-BDA3B4E0D61B}" type="presOf" srcId="{9BBB7FC6-4DD6-499E-B813-065FDF3BE0FE}" destId="{2E951238-4A37-4DE7-8BE9-5FA50118B8F2}" srcOrd="0" destOrd="0" presId="urn:microsoft.com/office/officeart/2016/7/layout/LinearBlockProcessNumbered"/>
    <dgm:cxn modelId="{A5EF55FB-F237-4CB9-9ADC-762EE2D34FD8}" srcId="{83CF9846-1D64-4662-9A5D-7D37AC4BDB89}" destId="{9BBB7FC6-4DD6-499E-B813-065FDF3BE0FE}" srcOrd="1" destOrd="0" parTransId="{4904F0F8-1962-4957-86C9-DCA2CC988C5B}" sibTransId="{500C173E-5012-4B9B-BB11-EE00FF6268B5}"/>
    <dgm:cxn modelId="{C00078FF-A95C-47A3-AF14-4EA179533DFA}" type="presOf" srcId="{83CF9846-1D64-4662-9A5D-7D37AC4BDB89}" destId="{6F83A014-09C2-4D4E-9909-FFF0AABF605B}" srcOrd="0" destOrd="0" presId="urn:microsoft.com/office/officeart/2016/7/layout/LinearBlockProcessNumbered"/>
    <dgm:cxn modelId="{A912EA67-CD3F-4AA6-AC61-EBA87B149C7A}" type="presParOf" srcId="{6F83A014-09C2-4D4E-9909-FFF0AABF605B}" destId="{027C7567-6F9E-41D9-B1A7-F60FC616D6B5}" srcOrd="0" destOrd="0" presId="urn:microsoft.com/office/officeart/2016/7/layout/LinearBlockProcessNumbered"/>
    <dgm:cxn modelId="{5E20B4F4-503A-4153-90ED-79B268F4D273}" type="presParOf" srcId="{027C7567-6F9E-41D9-B1A7-F60FC616D6B5}" destId="{8AB1EF95-824C-4B5C-8C47-F743CAFCCE4A}" srcOrd="0" destOrd="0" presId="urn:microsoft.com/office/officeart/2016/7/layout/LinearBlockProcessNumbered"/>
    <dgm:cxn modelId="{6231160A-9488-4AD2-A23C-E50615AB67E3}" type="presParOf" srcId="{027C7567-6F9E-41D9-B1A7-F60FC616D6B5}" destId="{7379FF9B-7A08-4FAB-B511-401EBCC0523E}" srcOrd="1" destOrd="0" presId="urn:microsoft.com/office/officeart/2016/7/layout/LinearBlockProcessNumbered"/>
    <dgm:cxn modelId="{3F862BB7-1EA3-4CA0-AD1C-982C89092AB1}" type="presParOf" srcId="{027C7567-6F9E-41D9-B1A7-F60FC616D6B5}" destId="{EEE13477-77CB-4C29-BB90-4D080E37F715}" srcOrd="2" destOrd="0" presId="urn:microsoft.com/office/officeart/2016/7/layout/LinearBlockProcessNumbered"/>
    <dgm:cxn modelId="{3953699A-7781-4842-B17B-B4B5BD8E9C6D}" type="presParOf" srcId="{6F83A014-09C2-4D4E-9909-FFF0AABF605B}" destId="{7B34FBC0-7E8E-4F56-819A-00E6CF9503EF}" srcOrd="1" destOrd="0" presId="urn:microsoft.com/office/officeart/2016/7/layout/LinearBlockProcessNumbered"/>
    <dgm:cxn modelId="{518C3F76-0009-4E4D-BFCE-260DDB6F472E}" type="presParOf" srcId="{6F83A014-09C2-4D4E-9909-FFF0AABF605B}" destId="{0ECEA0B9-BD95-4D20-A289-D99836761A18}" srcOrd="2" destOrd="0" presId="urn:microsoft.com/office/officeart/2016/7/layout/LinearBlockProcessNumbered"/>
    <dgm:cxn modelId="{9AD5D6CD-0BE4-4658-B306-72D43EC1DE56}" type="presParOf" srcId="{0ECEA0B9-BD95-4D20-A289-D99836761A18}" destId="{2E951238-4A37-4DE7-8BE9-5FA50118B8F2}" srcOrd="0" destOrd="0" presId="urn:microsoft.com/office/officeart/2016/7/layout/LinearBlockProcessNumbered"/>
    <dgm:cxn modelId="{B0A394CC-77D7-4735-9E05-C483CEF89C8D}" type="presParOf" srcId="{0ECEA0B9-BD95-4D20-A289-D99836761A18}" destId="{C2F24D3B-C374-4AA2-AAD7-1C7B1AAB2D60}" srcOrd="1" destOrd="0" presId="urn:microsoft.com/office/officeart/2016/7/layout/LinearBlockProcessNumbered"/>
    <dgm:cxn modelId="{3AFC8E57-0D15-4AE6-BD57-EFC1868FA915}" type="presParOf" srcId="{0ECEA0B9-BD95-4D20-A289-D99836761A18}" destId="{08DB2AE2-AA47-44BD-8CB6-02CA0F6CA083}" srcOrd="2" destOrd="0" presId="urn:microsoft.com/office/officeart/2016/7/layout/LinearBlockProcessNumbered"/>
    <dgm:cxn modelId="{6E4D1DDD-C38E-4625-BF52-3F9246B5EA7F}" type="presParOf" srcId="{6F83A014-09C2-4D4E-9909-FFF0AABF605B}" destId="{06EC56F2-FCDE-46E7-9D7E-AD690AF172BE}" srcOrd="3" destOrd="0" presId="urn:microsoft.com/office/officeart/2016/7/layout/LinearBlockProcessNumbered"/>
    <dgm:cxn modelId="{7E1FEF5A-76AA-48EF-A4E4-6CCB8746FC62}" type="presParOf" srcId="{6F83A014-09C2-4D4E-9909-FFF0AABF605B}" destId="{888DABBB-9248-49B1-98D1-3C8D82F9AC42}" srcOrd="4" destOrd="0" presId="urn:microsoft.com/office/officeart/2016/7/layout/LinearBlockProcessNumbered"/>
    <dgm:cxn modelId="{41743D83-89BB-4C3F-9632-8BF597F9513E}" type="presParOf" srcId="{888DABBB-9248-49B1-98D1-3C8D82F9AC42}" destId="{8B4AB343-0A16-40CE-95F1-365725B9AA06}" srcOrd="0" destOrd="0" presId="urn:microsoft.com/office/officeart/2016/7/layout/LinearBlockProcessNumbered"/>
    <dgm:cxn modelId="{07FC8FA2-57FF-41C3-9501-D61473A8FBF3}" type="presParOf" srcId="{888DABBB-9248-49B1-98D1-3C8D82F9AC42}" destId="{F6E59003-B83F-4BB8-BB7C-F77CF2E3EA6A}" srcOrd="1" destOrd="0" presId="urn:microsoft.com/office/officeart/2016/7/layout/LinearBlockProcessNumbered"/>
    <dgm:cxn modelId="{0EDC3BE8-D572-405B-B420-2DB30FAD9B1D}" type="presParOf" srcId="{888DABBB-9248-49B1-98D1-3C8D82F9AC42}" destId="{9AC0888D-FBBC-44BF-AE33-D013EECD6B33}" srcOrd="2" destOrd="0" presId="urn:microsoft.com/office/officeart/2016/7/layout/LinearBlockProcessNumbered"/>
    <dgm:cxn modelId="{D7C4D014-43FF-4F43-97F7-190D762BF3CE}" type="presParOf" srcId="{6F83A014-09C2-4D4E-9909-FFF0AABF605B}" destId="{74F71B00-DE74-4C55-BEA5-AD35A6CE0522}" srcOrd="5" destOrd="0" presId="urn:microsoft.com/office/officeart/2016/7/layout/LinearBlockProcessNumbered"/>
    <dgm:cxn modelId="{2CBE9228-6CFB-43F2-A3A3-FBBDFD138760}" type="presParOf" srcId="{6F83A014-09C2-4D4E-9909-FFF0AABF605B}" destId="{A1EF1D54-F5F4-4A80-A8EB-AB8945417B17}" srcOrd="6" destOrd="0" presId="urn:microsoft.com/office/officeart/2016/7/layout/LinearBlockProcessNumbered"/>
    <dgm:cxn modelId="{57334B5B-DB0E-4F01-8640-BDF4313952C2}" type="presParOf" srcId="{A1EF1D54-F5F4-4A80-A8EB-AB8945417B17}" destId="{AE19B189-0A56-430C-892B-D328141D72DF}" srcOrd="0" destOrd="0" presId="urn:microsoft.com/office/officeart/2016/7/layout/LinearBlockProcessNumbered"/>
    <dgm:cxn modelId="{DE7F7998-4C07-4C31-835A-08F665D189BA}" type="presParOf" srcId="{A1EF1D54-F5F4-4A80-A8EB-AB8945417B17}" destId="{B55547DB-32DB-4656-8894-03C8ACE73854}" srcOrd="1" destOrd="0" presId="urn:microsoft.com/office/officeart/2016/7/layout/LinearBlockProcessNumbered"/>
    <dgm:cxn modelId="{0416A1EE-CEBE-4165-8038-1CBFDD94B6E8}" type="presParOf" srcId="{A1EF1D54-F5F4-4A80-A8EB-AB8945417B17}" destId="{A3E2C512-405D-4F88-9C2A-B056D39C26CA}"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17704-0A30-4B2D-9A5B-2A771A772BBA}">
      <dsp:nvSpPr>
        <dsp:cNvPr id="0" name=""/>
        <dsp:cNvSpPr/>
      </dsp:nvSpPr>
      <dsp:spPr>
        <a:xfrm>
          <a:off x="0" y="877323"/>
          <a:ext cx="2828924" cy="1796367"/>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F1C8E34C-3908-4AB6-8D53-5DF9CEDF9CB9}">
      <dsp:nvSpPr>
        <dsp:cNvPr id="0" name=""/>
        <dsp:cNvSpPr/>
      </dsp:nvSpPr>
      <dsp:spPr>
        <a:xfrm>
          <a:off x="314325" y="1175932"/>
          <a:ext cx="2828924" cy="17963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 age-old problem, even before the pandemic</a:t>
          </a:r>
        </a:p>
      </dsp:txBody>
      <dsp:txXfrm>
        <a:off x="366939" y="1228546"/>
        <a:ext cx="2723696" cy="1691139"/>
      </dsp:txXfrm>
    </dsp:sp>
    <dsp:sp modelId="{8DA68A3F-28DB-4E4C-A48C-325AC8346014}">
      <dsp:nvSpPr>
        <dsp:cNvPr id="0" name=""/>
        <dsp:cNvSpPr/>
      </dsp:nvSpPr>
      <dsp:spPr>
        <a:xfrm>
          <a:off x="3457574" y="877323"/>
          <a:ext cx="2828924" cy="1796367"/>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F9925E6C-26D7-4075-8E49-7B8E4848DB7C}">
      <dsp:nvSpPr>
        <dsp:cNvPr id="0" name=""/>
        <dsp:cNvSpPr/>
      </dsp:nvSpPr>
      <dsp:spPr>
        <a:xfrm>
          <a:off x="3771900" y="1175932"/>
          <a:ext cx="2828924" cy="17963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Let’s reflect on our own experiences</a:t>
          </a:r>
        </a:p>
      </dsp:txBody>
      <dsp:txXfrm>
        <a:off x="3824514" y="1228546"/>
        <a:ext cx="2723696" cy="1691139"/>
      </dsp:txXfrm>
    </dsp:sp>
    <dsp:sp modelId="{7008DD7A-D760-4707-BF22-85B2F01F8FF4}">
      <dsp:nvSpPr>
        <dsp:cNvPr id="0" name=""/>
        <dsp:cNvSpPr/>
      </dsp:nvSpPr>
      <dsp:spPr>
        <a:xfrm>
          <a:off x="6915149" y="877323"/>
          <a:ext cx="2828924" cy="1796367"/>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sp>
    <dsp:sp modelId="{235C25D1-9CF8-4359-805E-6C2DBDA846ED}">
      <dsp:nvSpPr>
        <dsp:cNvPr id="0" name=""/>
        <dsp:cNvSpPr/>
      </dsp:nvSpPr>
      <dsp:spPr>
        <a:xfrm>
          <a:off x="7229475" y="1175932"/>
          <a:ext cx="2828924" cy="179636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What motivates you to attend a meeting, training, conference, etc.</a:t>
          </a:r>
        </a:p>
      </dsp:txBody>
      <dsp:txXfrm>
        <a:off x="7282089" y="1228546"/>
        <a:ext cx="2723696" cy="169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E5B1-D690-4976-A050-19144AB75C14}">
      <dsp:nvSpPr>
        <dsp:cNvPr id="0" name=""/>
        <dsp:cNvSpPr/>
      </dsp:nvSpPr>
      <dsp:spPr>
        <a:xfrm>
          <a:off x="1134070" y="527"/>
          <a:ext cx="1316081" cy="658040"/>
        </a:xfrm>
        <a:prstGeom prst="roundRect">
          <a:avLst>
            <a:gd name="adj" fmla="val 1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Emotional</a:t>
          </a:r>
        </a:p>
      </dsp:txBody>
      <dsp:txXfrm>
        <a:off x="1153343" y="19800"/>
        <a:ext cx="1277535" cy="619494"/>
      </dsp:txXfrm>
    </dsp:sp>
    <dsp:sp modelId="{FEC70BD8-06D9-4B6A-94CE-E6320AB9905A}">
      <dsp:nvSpPr>
        <dsp:cNvPr id="0" name=""/>
        <dsp:cNvSpPr/>
      </dsp:nvSpPr>
      <dsp:spPr>
        <a:xfrm rot="3600000">
          <a:off x="1992761" y="1154843"/>
          <a:ext cx="684640" cy="230314"/>
        </a:xfrm>
        <a:prstGeom prst="leftRightArrow">
          <a:avLst>
            <a:gd name="adj1" fmla="val 60000"/>
            <a:gd name="adj2" fmla="val 5000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061855" y="1200906"/>
        <a:ext cx="546452" cy="138188"/>
      </dsp:txXfrm>
    </dsp:sp>
    <dsp:sp modelId="{9E4FC319-2428-41FC-9319-BF888EDAC089}">
      <dsp:nvSpPr>
        <dsp:cNvPr id="0" name=""/>
        <dsp:cNvSpPr/>
      </dsp:nvSpPr>
      <dsp:spPr>
        <a:xfrm>
          <a:off x="2220011" y="1881432"/>
          <a:ext cx="1316081" cy="658040"/>
        </a:xfrm>
        <a:prstGeom prst="roundRect">
          <a:avLst>
            <a:gd name="adj" fmla="val 1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Cognitive</a:t>
          </a:r>
        </a:p>
      </dsp:txBody>
      <dsp:txXfrm>
        <a:off x="2239284" y="1900705"/>
        <a:ext cx="1277535" cy="619494"/>
      </dsp:txXfrm>
    </dsp:sp>
    <dsp:sp modelId="{1C3CB439-4A99-4197-A4D5-CFFDBE22A37F}">
      <dsp:nvSpPr>
        <dsp:cNvPr id="0" name=""/>
        <dsp:cNvSpPr/>
      </dsp:nvSpPr>
      <dsp:spPr>
        <a:xfrm rot="10800000">
          <a:off x="1449790" y="2095295"/>
          <a:ext cx="684640" cy="230314"/>
        </a:xfrm>
        <a:prstGeom prst="leftRightArrow">
          <a:avLst>
            <a:gd name="adj1" fmla="val 60000"/>
            <a:gd name="adj2" fmla="val 50000"/>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1518884" y="2141358"/>
        <a:ext cx="546452" cy="138188"/>
      </dsp:txXfrm>
    </dsp:sp>
    <dsp:sp modelId="{0B1F8AC8-288B-4E4C-B61E-5856BB3C024C}">
      <dsp:nvSpPr>
        <dsp:cNvPr id="0" name=""/>
        <dsp:cNvSpPr/>
      </dsp:nvSpPr>
      <dsp:spPr>
        <a:xfrm>
          <a:off x="48129" y="1881432"/>
          <a:ext cx="1316081" cy="658040"/>
        </a:xfrm>
        <a:prstGeom prst="roundRect">
          <a:avLst>
            <a:gd name="adj" fmla="val 1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Behavioral</a:t>
          </a:r>
        </a:p>
      </dsp:txBody>
      <dsp:txXfrm>
        <a:off x="67402" y="1900705"/>
        <a:ext cx="1277535" cy="619494"/>
      </dsp:txXfrm>
    </dsp:sp>
    <dsp:sp modelId="{B3CB1388-0580-498A-A075-90A9141F9702}">
      <dsp:nvSpPr>
        <dsp:cNvPr id="0" name=""/>
        <dsp:cNvSpPr/>
      </dsp:nvSpPr>
      <dsp:spPr>
        <a:xfrm rot="18000000">
          <a:off x="906820" y="1154843"/>
          <a:ext cx="684640" cy="230314"/>
        </a:xfrm>
        <a:prstGeom prst="leftRightArrow">
          <a:avLst>
            <a:gd name="adj1" fmla="val 60000"/>
            <a:gd name="adj2" fmla="val 50000"/>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975914" y="1200906"/>
        <a:ext cx="546452" cy="1381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1EF95-824C-4B5C-8C47-F743CAFCCE4A}">
      <dsp:nvSpPr>
        <dsp:cNvPr id="0" name=""/>
        <dsp:cNvSpPr/>
      </dsp:nvSpPr>
      <dsp:spPr>
        <a:xfrm>
          <a:off x="218" y="766864"/>
          <a:ext cx="2643733" cy="31724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61142" tIns="0" rIns="261142" bIns="330200" numCol="1" spcCol="1270" anchor="t" anchorCtr="0">
          <a:noAutofit/>
        </a:bodyPr>
        <a:lstStyle/>
        <a:p>
          <a:pPr marL="0" lvl="0" indent="0" algn="l" defTabSz="622300">
            <a:lnSpc>
              <a:spcPct val="90000"/>
            </a:lnSpc>
            <a:spcBef>
              <a:spcPct val="0"/>
            </a:spcBef>
            <a:spcAft>
              <a:spcPct val="35000"/>
            </a:spcAft>
            <a:buNone/>
          </a:pPr>
          <a:r>
            <a:rPr lang="en-US" sz="1400" kern="1200"/>
            <a:t>Reward &amp; recognition – it’s not bribery</a:t>
          </a:r>
        </a:p>
      </dsp:txBody>
      <dsp:txXfrm>
        <a:off x="218" y="2035856"/>
        <a:ext cx="2643733" cy="1903488"/>
      </dsp:txXfrm>
    </dsp:sp>
    <dsp:sp modelId="{7379FF9B-7A08-4FAB-B511-401EBCC0523E}">
      <dsp:nvSpPr>
        <dsp:cNvPr id="0" name=""/>
        <dsp:cNvSpPr/>
      </dsp:nvSpPr>
      <dsp:spPr>
        <a:xfrm>
          <a:off x="218" y="766864"/>
          <a:ext cx="2643733" cy="1268992"/>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61142" tIns="165100" rIns="261142"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18" y="766864"/>
        <a:ext cx="2643733" cy="1268992"/>
      </dsp:txXfrm>
    </dsp:sp>
    <dsp:sp modelId="{2E951238-4A37-4DE7-8BE9-5FA50118B8F2}">
      <dsp:nvSpPr>
        <dsp:cNvPr id="0" name=""/>
        <dsp:cNvSpPr/>
      </dsp:nvSpPr>
      <dsp:spPr>
        <a:xfrm>
          <a:off x="2855451" y="766864"/>
          <a:ext cx="2643733" cy="31724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61142" tIns="0" rIns="261142" bIns="330200" numCol="1" spcCol="1270" anchor="t" anchorCtr="0">
          <a:noAutofit/>
        </a:bodyPr>
        <a:lstStyle/>
        <a:p>
          <a:pPr marL="0" lvl="0" indent="0" algn="l" defTabSz="622300">
            <a:lnSpc>
              <a:spcPct val="90000"/>
            </a:lnSpc>
            <a:spcBef>
              <a:spcPct val="0"/>
            </a:spcBef>
            <a:spcAft>
              <a:spcPct val="35000"/>
            </a:spcAft>
            <a:buNone/>
          </a:pPr>
          <a:r>
            <a:rPr lang="en-US" sz="1400" kern="1200"/>
            <a:t>Point system</a:t>
          </a:r>
        </a:p>
      </dsp:txBody>
      <dsp:txXfrm>
        <a:off x="2855451" y="2035856"/>
        <a:ext cx="2643733" cy="1903488"/>
      </dsp:txXfrm>
    </dsp:sp>
    <dsp:sp modelId="{C2F24D3B-C374-4AA2-AAD7-1C7B1AAB2D60}">
      <dsp:nvSpPr>
        <dsp:cNvPr id="0" name=""/>
        <dsp:cNvSpPr/>
      </dsp:nvSpPr>
      <dsp:spPr>
        <a:xfrm>
          <a:off x="2855451" y="766864"/>
          <a:ext cx="2643733" cy="1268992"/>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61142" tIns="165100" rIns="261142"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855451" y="766864"/>
        <a:ext cx="2643733" cy="1268992"/>
      </dsp:txXfrm>
    </dsp:sp>
    <dsp:sp modelId="{8B4AB343-0A16-40CE-95F1-365725B9AA06}">
      <dsp:nvSpPr>
        <dsp:cNvPr id="0" name=""/>
        <dsp:cNvSpPr/>
      </dsp:nvSpPr>
      <dsp:spPr>
        <a:xfrm>
          <a:off x="5710683" y="766864"/>
          <a:ext cx="2643733" cy="31724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61142" tIns="0" rIns="261142" bIns="330200" numCol="1" spcCol="1270" anchor="t" anchorCtr="0">
          <a:noAutofit/>
        </a:bodyPr>
        <a:lstStyle/>
        <a:p>
          <a:pPr marL="0" lvl="0" indent="0" algn="l" defTabSz="622300">
            <a:lnSpc>
              <a:spcPct val="90000"/>
            </a:lnSpc>
            <a:spcBef>
              <a:spcPct val="0"/>
            </a:spcBef>
            <a:spcAft>
              <a:spcPct val="35000"/>
            </a:spcAft>
            <a:buNone/>
          </a:pPr>
          <a:r>
            <a:rPr lang="en-US" sz="1400" kern="1200"/>
            <a:t>Use of technology during class </a:t>
          </a:r>
        </a:p>
      </dsp:txBody>
      <dsp:txXfrm>
        <a:off x="5710683" y="2035856"/>
        <a:ext cx="2643733" cy="1903488"/>
      </dsp:txXfrm>
    </dsp:sp>
    <dsp:sp modelId="{F6E59003-B83F-4BB8-BB7C-F77CF2E3EA6A}">
      <dsp:nvSpPr>
        <dsp:cNvPr id="0" name=""/>
        <dsp:cNvSpPr/>
      </dsp:nvSpPr>
      <dsp:spPr>
        <a:xfrm>
          <a:off x="5710683" y="766864"/>
          <a:ext cx="2643733" cy="1268992"/>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61142" tIns="165100" rIns="261142"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710683" y="766864"/>
        <a:ext cx="2643733" cy="1268992"/>
      </dsp:txXfrm>
    </dsp:sp>
    <dsp:sp modelId="{AE19B189-0A56-430C-892B-D328141D72DF}">
      <dsp:nvSpPr>
        <dsp:cNvPr id="0" name=""/>
        <dsp:cNvSpPr/>
      </dsp:nvSpPr>
      <dsp:spPr>
        <a:xfrm>
          <a:off x="8565915" y="766864"/>
          <a:ext cx="2643733" cy="31724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261142" tIns="0" rIns="261142" bIns="330200" numCol="1" spcCol="1270" anchor="t" anchorCtr="0">
          <a:noAutofit/>
        </a:bodyPr>
        <a:lstStyle/>
        <a:p>
          <a:pPr marL="0" lvl="0" indent="0" algn="l" defTabSz="622300">
            <a:lnSpc>
              <a:spcPct val="90000"/>
            </a:lnSpc>
            <a:spcBef>
              <a:spcPct val="0"/>
            </a:spcBef>
            <a:spcAft>
              <a:spcPct val="35000"/>
            </a:spcAft>
            <a:buNone/>
          </a:pPr>
          <a:r>
            <a:rPr lang="en-US" sz="1400" kern="1200"/>
            <a:t>Change up your terminology to match what your students are doing in their free time</a:t>
          </a:r>
        </a:p>
        <a:p>
          <a:pPr marL="57150" lvl="1" indent="-57150" algn="l" defTabSz="488950">
            <a:lnSpc>
              <a:spcPct val="90000"/>
            </a:lnSpc>
            <a:spcBef>
              <a:spcPct val="0"/>
            </a:spcBef>
            <a:spcAft>
              <a:spcPct val="15000"/>
            </a:spcAft>
            <a:buChar char="•"/>
          </a:pPr>
          <a:r>
            <a:rPr lang="en-US" sz="1100" kern="1200"/>
            <a:t>Game over = Time’s up</a:t>
          </a:r>
        </a:p>
        <a:p>
          <a:pPr marL="57150" lvl="1" indent="-57150" algn="l" defTabSz="488950">
            <a:lnSpc>
              <a:spcPct val="90000"/>
            </a:lnSpc>
            <a:spcBef>
              <a:spcPct val="0"/>
            </a:spcBef>
            <a:spcAft>
              <a:spcPct val="15000"/>
            </a:spcAft>
            <a:buChar char="•"/>
          </a:pPr>
          <a:r>
            <a:rPr lang="en-US" sz="1100" kern="1200" dirty="0"/>
            <a:t>Stages = Topics or lessons</a:t>
          </a:r>
        </a:p>
        <a:p>
          <a:pPr marL="57150" lvl="1" indent="-57150" algn="l" defTabSz="488950">
            <a:lnSpc>
              <a:spcPct val="90000"/>
            </a:lnSpc>
            <a:spcBef>
              <a:spcPct val="0"/>
            </a:spcBef>
            <a:spcAft>
              <a:spcPct val="15000"/>
            </a:spcAft>
            <a:buChar char="•"/>
          </a:pPr>
          <a:r>
            <a:rPr lang="en-US" sz="1100" kern="1200"/>
            <a:t>Levels = Steps in a project</a:t>
          </a:r>
        </a:p>
        <a:p>
          <a:pPr marL="57150" lvl="1" indent="-57150" algn="l" defTabSz="488950">
            <a:lnSpc>
              <a:spcPct val="90000"/>
            </a:lnSpc>
            <a:spcBef>
              <a:spcPct val="0"/>
            </a:spcBef>
            <a:spcAft>
              <a:spcPct val="15000"/>
            </a:spcAft>
            <a:buChar char="•"/>
          </a:pPr>
          <a:r>
            <a:rPr lang="en-US" sz="1100" kern="1200"/>
            <a:t>Experience Points = Scores</a:t>
          </a:r>
        </a:p>
      </dsp:txBody>
      <dsp:txXfrm>
        <a:off x="8565915" y="2035856"/>
        <a:ext cx="2643733" cy="1903488"/>
      </dsp:txXfrm>
    </dsp:sp>
    <dsp:sp modelId="{B55547DB-32DB-4656-8894-03C8ACE73854}">
      <dsp:nvSpPr>
        <dsp:cNvPr id="0" name=""/>
        <dsp:cNvSpPr/>
      </dsp:nvSpPr>
      <dsp:spPr>
        <a:xfrm>
          <a:off x="8565915" y="766864"/>
          <a:ext cx="2643733" cy="1268992"/>
        </a:xfrm>
        <a:prstGeom prst="rect">
          <a:avLst/>
        </a:prstGeom>
        <a:noFill/>
        <a:ln w="12700" cap="flat" cmpd="sng" algn="ctr">
          <a:noFill/>
          <a:prstDash val="solid"/>
        </a:ln>
        <a:effectLst/>
        <a:sp3d/>
      </dsp:spPr>
      <dsp:style>
        <a:lnRef idx="2">
          <a:scrgbClr r="0" g="0" b="0"/>
        </a:lnRef>
        <a:fillRef idx="1">
          <a:scrgbClr r="0" g="0" b="0"/>
        </a:fillRef>
        <a:effectRef idx="1">
          <a:scrgbClr r="0" g="0" b="0"/>
        </a:effectRef>
        <a:fontRef idx="minor">
          <a:schemeClr val="lt1"/>
        </a:fontRef>
      </dsp:style>
      <dsp:txBody>
        <a:bodyPr spcFirstLastPara="0" vert="horz" wrap="square" lIns="261142" tIns="165100" rIns="261142"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565915" y="766864"/>
        <a:ext cx="2643733" cy="12689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185E0A8-8DD8-4093-855F-17B989C988C4}" type="datetimeFigureOut">
              <a:rPr lang="en-US" smtClean="0"/>
              <a:t>3/24/2021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8A651F1-C0C1-4DA1-B9F7-988327ED8F66}" type="slidenum">
              <a:rPr lang="en-US" smtClean="0"/>
              <a:t>‹#›</a:t>
            </a:fld>
            <a:endParaRPr lang="en-US"/>
          </a:p>
        </p:txBody>
      </p:sp>
    </p:spTree>
    <p:extLst>
      <p:ext uri="{BB962C8B-B14F-4D97-AF65-F5344CB8AC3E}">
        <p14:creationId xmlns:p14="http://schemas.microsoft.com/office/powerpoint/2010/main" val="235634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651F1-C0C1-4DA1-B9F7-988327ED8F66}" type="slidenum">
              <a:rPr lang="en-US" smtClean="0"/>
              <a:t>1</a:t>
            </a:fld>
            <a:endParaRPr lang="en-US"/>
          </a:p>
        </p:txBody>
      </p:sp>
    </p:spTree>
    <p:extLst>
      <p:ext uri="{BB962C8B-B14F-4D97-AF65-F5344CB8AC3E}">
        <p14:creationId xmlns:p14="http://schemas.microsoft.com/office/powerpoint/2010/main" val="78974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10</a:t>
            </a:fld>
            <a:endParaRPr lang="en-US"/>
          </a:p>
        </p:txBody>
      </p:sp>
    </p:spTree>
    <p:extLst>
      <p:ext uri="{BB962C8B-B14F-4D97-AF65-F5344CB8AC3E}">
        <p14:creationId xmlns:p14="http://schemas.microsoft.com/office/powerpoint/2010/main" val="295011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the basic recommendations when teachers ask me how to get students engaged.  </a:t>
            </a:r>
          </a:p>
          <a:p>
            <a:endParaRPr lang="en-US" dirty="0"/>
          </a:p>
          <a:p>
            <a:r>
              <a:rPr lang="en-US" dirty="0"/>
              <a:t>Even though this book was written to help teachers, parents, and service providers understand the power of a student’s focused interest in limited topics, I think the same philosophy can be used with all students. When interviewed, individuals with ASD wanted these authors to express their feeling that educators should not considered these interests as obsessions to be extinguished, but fascinations, passions, or enthusiasms than can be used as tools to engage the students.</a:t>
            </a:r>
          </a:p>
        </p:txBody>
      </p:sp>
      <p:sp>
        <p:nvSpPr>
          <p:cNvPr id="4" name="Slide Number Placeholder 3"/>
          <p:cNvSpPr>
            <a:spLocks noGrp="1"/>
          </p:cNvSpPr>
          <p:nvPr>
            <p:ph type="sldNum" sz="quarter" idx="5"/>
          </p:nvPr>
        </p:nvSpPr>
        <p:spPr/>
        <p:txBody>
          <a:bodyPr/>
          <a:lstStyle/>
          <a:p>
            <a:fld id="{28A651F1-C0C1-4DA1-B9F7-988327ED8F66}" type="slidenum">
              <a:rPr lang="en-US" smtClean="0"/>
              <a:t>11</a:t>
            </a:fld>
            <a:endParaRPr lang="en-US"/>
          </a:p>
        </p:txBody>
      </p:sp>
    </p:spTree>
    <p:extLst>
      <p:ext uri="{BB962C8B-B14F-4D97-AF65-F5344CB8AC3E}">
        <p14:creationId xmlns:p14="http://schemas.microsoft.com/office/powerpoint/2010/main" val="124639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like to do something we don’t feel confident doing….especially in front of others. Why would we expect a student to be engaged and interested if they feel like they are just going to fail? Students who continue to fall short of the teacher’s expectations will often just give up and “check out.”</a:t>
            </a:r>
          </a:p>
          <a:p>
            <a:endParaRPr lang="en-US" dirty="0"/>
          </a:p>
          <a:p>
            <a:r>
              <a:rPr lang="en-US" dirty="0"/>
              <a:t>Priming – examples: let student have the question(s) ahead of time so they can be prepared for the answer. Give them the answers so that they can participate in the discussion. Give them the reading passage ahead of time so they can work on fluency.</a:t>
            </a:r>
          </a:p>
          <a:p>
            <a:endParaRPr lang="en-US" dirty="0"/>
          </a:p>
          <a:p>
            <a:r>
              <a:rPr lang="en-US" dirty="0"/>
              <a:t>Playing to their strengths will keep any student from feeling like the class failure. If they like to be the center of attention, let them teach a concept. You might have to limit a student to a specific amount of time, but they may be more successful than if they are just expected to read a passage or answer math problems. Obviously, we would never force a student to teach if they do not want to…it should not be perceived as a punishment. </a:t>
            </a:r>
          </a:p>
          <a:p>
            <a:endParaRPr lang="en-US" dirty="0"/>
          </a:p>
          <a:p>
            <a:r>
              <a:rPr lang="en-US" dirty="0"/>
              <a:t>With Reciprocal Teaching you increase reading comprehension by getting the students more involved in the process. You would use the I Do, We Do, You Do formula. You can build interest by asking questions that are relevant to the students. Take into consideration the audience.</a:t>
            </a:r>
          </a:p>
        </p:txBody>
      </p:sp>
      <p:sp>
        <p:nvSpPr>
          <p:cNvPr id="4" name="Slide Number Placeholder 3"/>
          <p:cNvSpPr>
            <a:spLocks noGrp="1"/>
          </p:cNvSpPr>
          <p:nvPr>
            <p:ph type="sldNum" sz="quarter" idx="5"/>
          </p:nvPr>
        </p:nvSpPr>
        <p:spPr/>
        <p:txBody>
          <a:bodyPr/>
          <a:lstStyle/>
          <a:p>
            <a:fld id="{28A651F1-C0C1-4DA1-B9F7-988327ED8F66}" type="slidenum">
              <a:rPr lang="en-US" smtClean="0"/>
              <a:t>12</a:t>
            </a:fld>
            <a:endParaRPr lang="en-US"/>
          </a:p>
        </p:txBody>
      </p:sp>
    </p:spTree>
    <p:extLst>
      <p:ext uri="{BB962C8B-B14F-4D97-AF65-F5344CB8AC3E}">
        <p14:creationId xmlns:p14="http://schemas.microsoft.com/office/powerpoint/2010/main" val="66558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humans we all seek some power and control in our lives. We tend to become anxious or upset when we perceive that we have no control over a situation. Think about our students, particularly the young children. Usually, they are told what to wear, what to eat, when to eat, when to play, when to go to bed, etc. They have very adult-driven lives. And that is usually a good thing. But, we wonder why those same students get into the classroom and they are reluctant, disruptive, or disengaged. Maybe they are controlling the few events they feel are in their power. For years I have recommended that teachers give students some control during their day. They need to feel that they are part of the educational process, not just that it is happening </a:t>
            </a:r>
            <a:r>
              <a:rPr lang="en-US" u="sng" dirty="0"/>
              <a:t>to them.</a:t>
            </a:r>
          </a:p>
          <a:p>
            <a:endParaRPr lang="en-US" u="sng" dirty="0"/>
          </a:p>
          <a:p>
            <a:r>
              <a:rPr lang="en-US" u="none" dirty="0"/>
              <a:t>Personalized Learning – involve students in goal-setting for themselves; let them choose creative ways to show their knowledge. Flipped classroom – may be an idea that is used intermittently. The students watch the lesson at home, or read the passages at home with video guidance. Then the class time is used in discussion, problem-solving, and meeting individual needs. The down side of this strategy is if the student does not have access to internet/technology at home or if the parents cannot assist due to a language barrier.</a:t>
            </a:r>
          </a:p>
          <a:p>
            <a:endParaRPr lang="en-US" u="sng" dirty="0"/>
          </a:p>
          <a:p>
            <a:r>
              <a:rPr lang="en-US" u="none" dirty="0"/>
              <a:t>Work-Break – tell about David’s students using their phones during class. It is kind of a version of the Premack Principle</a:t>
            </a:r>
          </a:p>
          <a:p>
            <a:endParaRPr lang="en-US" u="none" dirty="0"/>
          </a:p>
          <a:p>
            <a:endParaRPr lang="en-US" u="none" dirty="0"/>
          </a:p>
        </p:txBody>
      </p:sp>
      <p:sp>
        <p:nvSpPr>
          <p:cNvPr id="4" name="Slide Number Placeholder 3"/>
          <p:cNvSpPr>
            <a:spLocks noGrp="1"/>
          </p:cNvSpPr>
          <p:nvPr>
            <p:ph type="sldNum" sz="quarter" idx="5"/>
          </p:nvPr>
        </p:nvSpPr>
        <p:spPr/>
        <p:txBody>
          <a:bodyPr/>
          <a:lstStyle/>
          <a:p>
            <a:fld id="{28A651F1-C0C1-4DA1-B9F7-988327ED8F66}" type="slidenum">
              <a:rPr lang="en-US" smtClean="0"/>
              <a:t>13</a:t>
            </a:fld>
            <a:endParaRPr lang="en-US"/>
          </a:p>
        </p:txBody>
      </p:sp>
    </p:spTree>
    <p:extLst>
      <p:ext uri="{BB962C8B-B14F-4D97-AF65-F5344CB8AC3E}">
        <p14:creationId xmlns:p14="http://schemas.microsoft.com/office/powerpoint/2010/main" val="108220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humans we all seek some power and control in our lives. We tend to become anxious or upset when we perceive that we have no control over a situation. Think about our students, particularly the young children. Usually, they are told what to wear, what to eat, when to eat, when to play, when to go to bed, etc. They have very adult-driven lives. And that is usually a good thing. But, we wonder why those same students get into the classroom and they are reluctant, disruptive, or disengaged. Maybe they are controlling the few events they feel are in their power. For years I have recommended that teachers give students some control during their day. They need to feel that they are part of the educational process, not just that it is happening </a:t>
            </a:r>
            <a:r>
              <a:rPr lang="en-US" u="sng" dirty="0"/>
              <a:t>to them.</a:t>
            </a:r>
          </a:p>
          <a:p>
            <a:endParaRPr lang="en-US" u="sng" dirty="0"/>
          </a:p>
          <a:p>
            <a:r>
              <a:rPr lang="en-US" u="none" dirty="0"/>
              <a:t>Personalized Learning – involve students in goal-setting for themselves; let them choose creative ways to show their knowledge. Flipped classroom – may be an idea that is used intermittently. The students watch the lesson at home, or read the passages at home with video guidance. Then the class time is used in discussion, problem-solving, and meeting individual needs. The down side of this strategy is if the student does not have access to internet/technology at home or if the parents cannot assist due to a language barrier.</a:t>
            </a:r>
          </a:p>
          <a:p>
            <a:endParaRPr lang="en-US" u="sng" dirty="0"/>
          </a:p>
          <a:p>
            <a:r>
              <a:rPr lang="en-US" u="none" dirty="0"/>
              <a:t>Work-Break – tell about David’s students using their phones during class. It is kind of a version of the Premack Principle</a:t>
            </a:r>
          </a:p>
          <a:p>
            <a:endParaRPr lang="en-US" u="none" dirty="0"/>
          </a:p>
          <a:p>
            <a:r>
              <a:rPr lang="en-US" u="none" dirty="0"/>
              <a:t>Give them choices. Sure, you have veto power, and you will have to set parameters but make them think it is their idea.</a:t>
            </a:r>
          </a:p>
          <a:p>
            <a:endParaRPr lang="en-US" u="none" dirty="0"/>
          </a:p>
          <a:p>
            <a:r>
              <a:rPr lang="en-US" u="none" dirty="0"/>
              <a:t>Flexible seating. It is not just choosing where to sit, but maybe on what do I sit.  I saw a teacher get into a power struggle with a student because the student wanted to sit on the floor to do his math. Privately, I asked the teacher if there was a reason he had to sit in a chair (IEP goal, PT, OT). She said well that everyone else sat in chairs. We agreed that  math is a subject that can be done on the floor. In the past few years vendors are recognizing that seating does not just have to be a desk and a straight-back chair. It can be a stool, a beanbag, a cushion, a balance ball. Some of these actually help the student concentrate more on the task and not how sore his/her backside is getting sitting in a hard chair.</a:t>
            </a:r>
          </a:p>
          <a:p>
            <a:endParaRPr lang="en-US" u="none" dirty="0"/>
          </a:p>
        </p:txBody>
      </p:sp>
      <p:sp>
        <p:nvSpPr>
          <p:cNvPr id="4" name="Slide Number Placeholder 3"/>
          <p:cNvSpPr>
            <a:spLocks noGrp="1"/>
          </p:cNvSpPr>
          <p:nvPr>
            <p:ph type="sldNum" sz="quarter" idx="5"/>
          </p:nvPr>
        </p:nvSpPr>
        <p:spPr/>
        <p:txBody>
          <a:bodyPr/>
          <a:lstStyle/>
          <a:p>
            <a:fld id="{28A651F1-C0C1-4DA1-B9F7-988327ED8F66}" type="slidenum">
              <a:rPr lang="en-US" smtClean="0"/>
              <a:t>14</a:t>
            </a:fld>
            <a:endParaRPr lang="en-US"/>
          </a:p>
        </p:txBody>
      </p:sp>
    </p:spTree>
    <p:extLst>
      <p:ext uri="{BB962C8B-B14F-4D97-AF65-F5344CB8AC3E}">
        <p14:creationId xmlns:p14="http://schemas.microsoft.com/office/powerpoint/2010/main" val="2439175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u="none" dirty="0"/>
              <a:t>Brain Breaks – Get the students up and moving. Do something completely different like a one-minute drawing about the lesson, toss around a beach ball Take a yoga break. For older students it may be as easy as giving them a 3-minute break to talk to someone within 6 ft. of their desk. They could pair up and tell each other their favorite song, movie, ice cream, sport.</a:t>
            </a:r>
          </a:p>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15</a:t>
            </a:fld>
            <a:endParaRPr lang="en-US"/>
          </a:p>
        </p:txBody>
      </p:sp>
    </p:spTree>
    <p:extLst>
      <p:ext uri="{BB962C8B-B14F-4D97-AF65-F5344CB8AC3E}">
        <p14:creationId xmlns:p14="http://schemas.microsoft.com/office/powerpoint/2010/main" val="3710221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E26"/>
                </a:solidFill>
                <a:effectLst/>
                <a:latin typeface="Work Sans"/>
              </a:rPr>
              <a:t>Have students script a part of a significant historical event to</a:t>
            </a:r>
            <a:r>
              <a:rPr lang="en-US" b="1" i="0" dirty="0">
                <a:solidFill>
                  <a:srgbClr val="1A1E26"/>
                </a:solidFill>
                <a:effectLst/>
                <a:latin typeface="Work Sans"/>
              </a:rPr>
              <a:t> exercise their drama, history, and creative writing skills.</a:t>
            </a:r>
          </a:p>
          <a:p>
            <a:endParaRPr lang="en-US" b="1" i="0" dirty="0">
              <a:solidFill>
                <a:srgbClr val="1A1E26"/>
              </a:solidFill>
              <a:effectLst/>
              <a:latin typeface="Work Sans"/>
            </a:endParaRPr>
          </a:p>
          <a:p>
            <a:r>
              <a:rPr lang="en-US" b="0" i="0" dirty="0">
                <a:solidFill>
                  <a:srgbClr val="1A1E26"/>
                </a:solidFill>
                <a:effectLst/>
                <a:latin typeface="Work Sans"/>
              </a:rPr>
              <a:t>Using elements from other ancient societies create a unique one. It must satisfy Maslow’s hierarchy of needs. They would have to explain how all their elements fit into Maslow’s pyramid.</a:t>
            </a:r>
          </a:p>
          <a:p>
            <a:endParaRPr lang="en-US" b="0" i="0" dirty="0">
              <a:solidFill>
                <a:srgbClr val="1A1E26"/>
              </a:solidFill>
              <a:effectLst/>
              <a:latin typeface="Work Sans"/>
            </a:endParaRPr>
          </a:p>
          <a:p>
            <a:r>
              <a:rPr lang="en-US" b="0" i="0" dirty="0">
                <a:solidFill>
                  <a:srgbClr val="1A1E26"/>
                </a:solidFill>
                <a:effectLst/>
                <a:latin typeface="Work Sans"/>
              </a:rPr>
              <a:t>Choose a food chain and research its prices and apply algebra concepts to find the base cost of the pizza. Then they can determine the profit margin.</a:t>
            </a:r>
          </a:p>
        </p:txBody>
      </p:sp>
      <p:sp>
        <p:nvSpPr>
          <p:cNvPr id="4" name="Slide Number Placeholder 3"/>
          <p:cNvSpPr>
            <a:spLocks noGrp="1"/>
          </p:cNvSpPr>
          <p:nvPr>
            <p:ph type="sldNum" sz="quarter" idx="5"/>
          </p:nvPr>
        </p:nvSpPr>
        <p:spPr/>
        <p:txBody>
          <a:bodyPr/>
          <a:lstStyle/>
          <a:p>
            <a:fld id="{28A651F1-C0C1-4DA1-B9F7-988327ED8F66}" type="slidenum">
              <a:rPr lang="en-US" smtClean="0"/>
              <a:t>16</a:t>
            </a:fld>
            <a:endParaRPr lang="en-US"/>
          </a:p>
        </p:txBody>
      </p:sp>
    </p:spTree>
    <p:extLst>
      <p:ext uri="{BB962C8B-B14F-4D97-AF65-F5344CB8AC3E}">
        <p14:creationId xmlns:p14="http://schemas.microsoft.com/office/powerpoint/2010/main" val="3407550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routines helps you focus on the instruction and not just where to put everything. The routine is consistent, the activities should be varied.</a:t>
            </a:r>
          </a:p>
          <a:p>
            <a:endParaRPr lang="en-US" dirty="0"/>
          </a:p>
          <a:p>
            <a:r>
              <a:rPr lang="en-US" dirty="0"/>
              <a:t>Establish standards for classroom interactions. </a:t>
            </a:r>
          </a:p>
          <a:p>
            <a:endParaRPr lang="en-US" dirty="0"/>
          </a:p>
          <a:p>
            <a:r>
              <a:rPr lang="en-US" dirty="0"/>
              <a:t>One-on-one time – it might be only 5 minutes and until you gain the trust of some students you may be doing all the talking but keep the appointment.</a:t>
            </a:r>
          </a:p>
          <a:p>
            <a:endParaRPr lang="en-US" dirty="0"/>
          </a:p>
          <a:p>
            <a:r>
              <a:rPr lang="en-US" dirty="0"/>
              <a:t>Don’t make promises you may not be able to keep. If you promise 10 minutes of visiting at the end of the class period if they stay focused during the lesson, you must follow through or they will not believe you again.</a:t>
            </a:r>
          </a:p>
        </p:txBody>
      </p:sp>
      <p:sp>
        <p:nvSpPr>
          <p:cNvPr id="4" name="Slide Number Placeholder 3"/>
          <p:cNvSpPr>
            <a:spLocks noGrp="1"/>
          </p:cNvSpPr>
          <p:nvPr>
            <p:ph type="sldNum" sz="quarter" idx="5"/>
          </p:nvPr>
        </p:nvSpPr>
        <p:spPr/>
        <p:txBody>
          <a:bodyPr/>
          <a:lstStyle/>
          <a:p>
            <a:fld id="{28A651F1-C0C1-4DA1-B9F7-988327ED8F66}" type="slidenum">
              <a:rPr lang="en-US" smtClean="0"/>
              <a:t>17</a:t>
            </a:fld>
            <a:endParaRPr lang="en-US"/>
          </a:p>
        </p:txBody>
      </p:sp>
    </p:spTree>
    <p:extLst>
      <p:ext uri="{BB962C8B-B14F-4D97-AF65-F5344CB8AC3E}">
        <p14:creationId xmlns:p14="http://schemas.microsoft.com/office/powerpoint/2010/main" val="2011966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have to be competitive, but can be a way to earn preferred activities, get out of homework free, Mystery Motivator, </a:t>
            </a:r>
          </a:p>
          <a:p>
            <a:endParaRPr lang="en-US" dirty="0"/>
          </a:p>
          <a:p>
            <a:r>
              <a:rPr lang="en-US" dirty="0"/>
              <a:t>A point system is an easy way to earn rewards. Rewards do not have to be tangible. They can be access to preferred activities, preferred people, time to do nothing, music, etc. Points can be earned for stuff as simple as attendance, in class on time, homework turned in before end of the week. Think about what is causing the most disruption in the class and figure out what is reasonable to expect, then assign it points. Just as an aside…..if you are giving multi-step instructions during the class, please have them written somewhere so that those students who have trouble with language processing or maintaining attention will have a support system in place so that they do not feel a need to shut down, or not complete the task.</a:t>
            </a:r>
          </a:p>
          <a:p>
            <a:endParaRPr lang="en-US" dirty="0"/>
          </a:p>
          <a:p>
            <a:r>
              <a:rPr lang="en-US" dirty="0"/>
              <a:t>If the students insist on keeping their phones out in class, use that and redirect the use for good – look up facts, use Google or IMDB, use Siri….</a:t>
            </a:r>
          </a:p>
          <a:p>
            <a:endParaRPr lang="en-US" dirty="0"/>
          </a:p>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18</a:t>
            </a:fld>
            <a:endParaRPr lang="en-US"/>
          </a:p>
        </p:txBody>
      </p:sp>
    </p:spTree>
    <p:extLst>
      <p:ext uri="{BB962C8B-B14F-4D97-AF65-F5344CB8AC3E}">
        <p14:creationId xmlns:p14="http://schemas.microsoft.com/office/powerpoint/2010/main" val="123036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19</a:t>
            </a:fld>
            <a:endParaRPr lang="en-US"/>
          </a:p>
        </p:txBody>
      </p:sp>
    </p:spTree>
    <p:extLst>
      <p:ext uri="{BB962C8B-B14F-4D97-AF65-F5344CB8AC3E}">
        <p14:creationId xmlns:p14="http://schemas.microsoft.com/office/powerpoint/2010/main" val="2941304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651F1-C0C1-4DA1-B9F7-988327ED8F66}" type="slidenum">
              <a:rPr lang="en-US" smtClean="0"/>
              <a:t>2</a:t>
            </a:fld>
            <a:endParaRPr lang="en-US"/>
          </a:p>
        </p:txBody>
      </p:sp>
    </p:spTree>
    <p:extLst>
      <p:ext uri="{BB962C8B-B14F-4D97-AF65-F5344CB8AC3E}">
        <p14:creationId xmlns:p14="http://schemas.microsoft.com/office/powerpoint/2010/main" val="1736295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651F1-C0C1-4DA1-B9F7-988327ED8F66}" type="slidenum">
              <a:rPr lang="en-US" smtClean="0"/>
              <a:t>20</a:t>
            </a:fld>
            <a:endParaRPr lang="en-US"/>
          </a:p>
        </p:txBody>
      </p:sp>
    </p:spTree>
    <p:extLst>
      <p:ext uri="{BB962C8B-B14F-4D97-AF65-F5344CB8AC3E}">
        <p14:creationId xmlns:p14="http://schemas.microsoft.com/office/powerpoint/2010/main" val="374669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651F1-C0C1-4DA1-B9F7-988327ED8F66}" type="slidenum">
              <a:rPr lang="en-US" smtClean="0"/>
              <a:t>21</a:t>
            </a:fld>
            <a:endParaRPr lang="en-US"/>
          </a:p>
        </p:txBody>
      </p:sp>
    </p:spTree>
    <p:extLst>
      <p:ext uri="{BB962C8B-B14F-4D97-AF65-F5344CB8AC3E}">
        <p14:creationId xmlns:p14="http://schemas.microsoft.com/office/powerpoint/2010/main" val="2046802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 &amp; teacher agree that Gamification makes learning fun. It helps with focus, skill-building, and content delivery. Title is a link to a video</a:t>
            </a:r>
          </a:p>
          <a:p>
            <a:endParaRPr lang="en-US" dirty="0"/>
          </a:p>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22</a:t>
            </a:fld>
            <a:endParaRPr lang="en-US"/>
          </a:p>
        </p:txBody>
      </p:sp>
    </p:spTree>
    <p:extLst>
      <p:ext uri="{BB962C8B-B14F-4D97-AF65-F5344CB8AC3E}">
        <p14:creationId xmlns:p14="http://schemas.microsoft.com/office/powerpoint/2010/main" val="3081529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23</a:t>
            </a:fld>
            <a:endParaRPr lang="en-US"/>
          </a:p>
        </p:txBody>
      </p:sp>
    </p:spTree>
    <p:extLst>
      <p:ext uri="{BB962C8B-B14F-4D97-AF65-F5344CB8AC3E}">
        <p14:creationId xmlns:p14="http://schemas.microsoft.com/office/powerpoint/2010/main" val="2159448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A651F1-C0C1-4DA1-B9F7-988327ED8F66}" type="slidenum">
              <a:rPr lang="en-US" smtClean="0"/>
              <a:t>24</a:t>
            </a:fld>
            <a:endParaRPr lang="en-US"/>
          </a:p>
        </p:txBody>
      </p:sp>
    </p:spTree>
    <p:extLst>
      <p:ext uri="{BB962C8B-B14F-4D97-AF65-F5344CB8AC3E}">
        <p14:creationId xmlns:p14="http://schemas.microsoft.com/office/powerpoint/2010/main" val="280820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3</a:t>
            </a:fld>
            <a:endParaRPr lang="en-US"/>
          </a:p>
        </p:txBody>
      </p:sp>
    </p:spTree>
    <p:extLst>
      <p:ext uri="{BB962C8B-B14F-4D97-AF65-F5344CB8AC3E}">
        <p14:creationId xmlns:p14="http://schemas.microsoft.com/office/powerpoint/2010/main" val="1117841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article by Maria </a:t>
            </a:r>
            <a:r>
              <a:rPr lang="en-US" dirty="0" err="1"/>
              <a:t>Kampen</a:t>
            </a:r>
            <a:r>
              <a:rPr lang="en-US" dirty="0"/>
              <a:t> (online April 2020), Student engagement is when they show up to class excited to learn, participate in learning, and demonstrate a positive attitude.</a:t>
            </a:r>
          </a:p>
          <a:p>
            <a:endParaRPr lang="en-US" dirty="0"/>
          </a:p>
          <a:p>
            <a:r>
              <a:rPr lang="en-US" dirty="0"/>
              <a:t>Here are 3 types of student engagement </a:t>
            </a:r>
            <a:r>
              <a:rPr lang="en-US" b="1" dirty="0"/>
              <a:t>Behavioral</a:t>
            </a:r>
            <a:r>
              <a:rPr lang="en-US" dirty="0"/>
              <a:t> – don’t act out, have supplies, follow instructions, participate in class….basically the PERFECT student, right?  </a:t>
            </a:r>
            <a:r>
              <a:rPr lang="en-US" b="1" dirty="0"/>
              <a:t>Emotional – </a:t>
            </a:r>
            <a:r>
              <a:rPr lang="en-US" b="0" dirty="0"/>
              <a:t>feel like they are a part of the school community and are happy to be there! </a:t>
            </a:r>
            <a:r>
              <a:rPr lang="en-US" b="1" dirty="0"/>
              <a:t>Cognitive – </a:t>
            </a:r>
            <a:r>
              <a:rPr lang="en-US" b="0" dirty="0"/>
              <a:t>intellectual engagement. Eager to learn, ask challenging questions, and go above &amp; beyond when completing assignments. Wouldn’t that be wonderful.</a:t>
            </a:r>
          </a:p>
          <a:p>
            <a:endParaRPr lang="en-US" b="0" dirty="0"/>
          </a:p>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4</a:t>
            </a:fld>
            <a:endParaRPr lang="en-US"/>
          </a:p>
        </p:txBody>
      </p:sp>
    </p:spTree>
    <p:extLst>
      <p:ext uri="{BB962C8B-B14F-4D97-AF65-F5344CB8AC3E}">
        <p14:creationId xmlns:p14="http://schemas.microsoft.com/office/powerpoint/2010/main" val="203848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according to Douglas </a:t>
            </a:r>
            <a:r>
              <a:rPr lang="en-US" dirty="0" err="1"/>
              <a:t>Willms</a:t>
            </a:r>
            <a:r>
              <a:rPr lang="en-US" dirty="0"/>
              <a:t>, director of the Canadian Research Institute for Social Policy at the University of New Brunswick &amp; a member of the US National Academy of Education.</a:t>
            </a:r>
          </a:p>
        </p:txBody>
      </p:sp>
      <p:sp>
        <p:nvSpPr>
          <p:cNvPr id="4" name="Slide Number Placeholder 3"/>
          <p:cNvSpPr>
            <a:spLocks noGrp="1"/>
          </p:cNvSpPr>
          <p:nvPr>
            <p:ph type="sldNum" sz="quarter" idx="5"/>
          </p:nvPr>
        </p:nvSpPr>
        <p:spPr/>
        <p:txBody>
          <a:bodyPr/>
          <a:lstStyle/>
          <a:p>
            <a:fld id="{28A651F1-C0C1-4DA1-B9F7-988327ED8F66}" type="slidenum">
              <a:rPr lang="en-US" smtClean="0"/>
              <a:t>5</a:t>
            </a:fld>
            <a:endParaRPr lang="en-US"/>
          </a:p>
        </p:txBody>
      </p:sp>
    </p:spTree>
    <p:extLst>
      <p:ext uri="{BB962C8B-B14F-4D97-AF65-F5344CB8AC3E}">
        <p14:creationId xmlns:p14="http://schemas.microsoft.com/office/powerpoint/2010/main" val="3350298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6</a:t>
            </a:fld>
            <a:endParaRPr lang="en-US"/>
          </a:p>
        </p:txBody>
      </p:sp>
    </p:spTree>
    <p:extLst>
      <p:ext uri="{BB962C8B-B14F-4D97-AF65-F5344CB8AC3E}">
        <p14:creationId xmlns:p14="http://schemas.microsoft.com/office/powerpoint/2010/main" val="303859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comes from an online blog by George </a:t>
            </a:r>
            <a:r>
              <a:rPr lang="en-US" dirty="0" err="1"/>
              <a:t>Couros</a:t>
            </a:r>
            <a:r>
              <a:rPr lang="en-US" dirty="0"/>
              <a:t>. This image is by Sylvia Duckworth created in a comment to the post. George </a:t>
            </a:r>
            <a:r>
              <a:rPr lang="en-US" dirty="0" err="1"/>
              <a:t>Couros</a:t>
            </a:r>
            <a:r>
              <a:rPr lang="en-US" dirty="0"/>
              <a:t> is the author of “the Innovator’s Mindset” &amp; “Innovate Inside the Box” </a:t>
            </a:r>
          </a:p>
          <a:p>
            <a:endParaRPr lang="en-US" dirty="0"/>
          </a:p>
          <a:p>
            <a:r>
              <a:rPr lang="en-US" dirty="0"/>
              <a:t>In his blog, Mr. </a:t>
            </a:r>
            <a:r>
              <a:rPr lang="en-US" dirty="0" err="1"/>
              <a:t>Couros</a:t>
            </a:r>
            <a:r>
              <a:rPr lang="en-US" dirty="0"/>
              <a:t> wrote that as he though about the traditional model of school, he felt that the school can actually get in the way of learning. Schools that are doing amazing jobs are promoting their students as learners and not just learning stuff.</a:t>
            </a:r>
          </a:p>
          <a:p>
            <a:endParaRPr lang="en-US" dirty="0"/>
          </a:p>
          <a:p>
            <a:r>
              <a:rPr lang="en-US" dirty="0"/>
              <a:t>Think back on information that really stuck with you. Why did that happen? Was it because you were already interested, or the teacher/speaker made it interesting? </a:t>
            </a:r>
          </a:p>
          <a:p>
            <a:endParaRPr lang="en-US" dirty="0"/>
          </a:p>
          <a:p>
            <a:r>
              <a:rPr lang="en-US" dirty="0"/>
              <a:t>When I was in college, I had to take Louisiana history. I had no real drive to learn Louisiana history, but I had to have the course. The professor wrote the book that was, of course, our text. I remember enjoying that class more than most history courses because he made it come to life. He told us little tidbits of information that made you want to hear more. </a:t>
            </a:r>
          </a:p>
        </p:txBody>
      </p:sp>
      <p:sp>
        <p:nvSpPr>
          <p:cNvPr id="4" name="Slide Number Placeholder 3"/>
          <p:cNvSpPr>
            <a:spLocks noGrp="1"/>
          </p:cNvSpPr>
          <p:nvPr>
            <p:ph type="sldNum" sz="quarter" idx="5"/>
          </p:nvPr>
        </p:nvSpPr>
        <p:spPr/>
        <p:txBody>
          <a:bodyPr/>
          <a:lstStyle/>
          <a:p>
            <a:fld id="{28A651F1-C0C1-4DA1-B9F7-988327ED8F66}" type="slidenum">
              <a:rPr lang="en-US" smtClean="0"/>
              <a:t>7</a:t>
            </a:fld>
            <a:endParaRPr lang="en-US"/>
          </a:p>
        </p:txBody>
      </p:sp>
    </p:spTree>
    <p:extLst>
      <p:ext uri="{BB962C8B-B14F-4D97-AF65-F5344CB8AC3E}">
        <p14:creationId xmlns:p14="http://schemas.microsoft.com/office/powerpoint/2010/main" val="81044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651F1-C0C1-4DA1-B9F7-988327ED8F66}" type="slidenum">
              <a:rPr lang="en-US" smtClean="0"/>
              <a:t>8</a:t>
            </a:fld>
            <a:endParaRPr lang="en-US"/>
          </a:p>
        </p:txBody>
      </p:sp>
    </p:spTree>
    <p:extLst>
      <p:ext uri="{BB962C8B-B14F-4D97-AF65-F5344CB8AC3E}">
        <p14:creationId xmlns:p14="http://schemas.microsoft.com/office/powerpoint/2010/main" val="2613666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us care about sitting and listening to someone talk about a topic that has nothing to do with our specific job, our interests, or our family’s well-being? We will say, or think, what millions of students have said everyday. “Why do I have to learn this? I’m never going to use this!”</a:t>
            </a:r>
          </a:p>
          <a:p>
            <a:endParaRPr lang="en-US" dirty="0"/>
          </a:p>
          <a:p>
            <a:r>
              <a:rPr lang="en-US" dirty="0"/>
              <a:t>So, if we want a student to be engaged and motivated to learn, we have to answer their question, “Why do I have to learn this?” or maybe a better question is “Why do I need to learn this?”</a:t>
            </a:r>
          </a:p>
          <a:p>
            <a:endParaRPr lang="en-US" dirty="0"/>
          </a:p>
          <a:p>
            <a:r>
              <a:rPr lang="en-US" dirty="0"/>
              <a:t>You are going to have to get to know your students. You can blend the required with the desired.</a:t>
            </a:r>
          </a:p>
        </p:txBody>
      </p:sp>
      <p:sp>
        <p:nvSpPr>
          <p:cNvPr id="4" name="Slide Number Placeholder 3"/>
          <p:cNvSpPr>
            <a:spLocks noGrp="1"/>
          </p:cNvSpPr>
          <p:nvPr>
            <p:ph type="sldNum" sz="quarter" idx="5"/>
          </p:nvPr>
        </p:nvSpPr>
        <p:spPr/>
        <p:txBody>
          <a:bodyPr/>
          <a:lstStyle/>
          <a:p>
            <a:fld id="{28A651F1-C0C1-4DA1-B9F7-988327ED8F66}" type="slidenum">
              <a:rPr lang="en-US" smtClean="0"/>
              <a:t>9</a:t>
            </a:fld>
            <a:endParaRPr lang="en-US"/>
          </a:p>
        </p:txBody>
      </p:sp>
    </p:spTree>
    <p:extLst>
      <p:ext uri="{BB962C8B-B14F-4D97-AF65-F5344CB8AC3E}">
        <p14:creationId xmlns:p14="http://schemas.microsoft.com/office/powerpoint/2010/main" val="124711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3/24/2021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3/24/2021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3/24/2021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3/24/2021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3/24/2021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paQCE58334M" TargetMode="Externa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fit.sanfordhealth.org/resources/mindful-moments-printable?utm_source=blog&amp;utm_medium=website&amp;utm_campaign=weareteacher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toughkid.com/" TargetMode="External"/><Relationship Id="rId7"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youtu.be/bWbKqOsR5Uo" TargetMode="External"/><Relationship Id="rId4" Type="http://schemas.openxmlformats.org/officeDocument/2006/relationships/hyperlink" Target="https://www.theteachertoolkit.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SWPDYhtX96Y"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www.prodigygame.com/main-en/blog/gamification-in-education" TargetMode="Externa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hyperlink" Target="https://admin.flipgrid.com/manage/discussion" TargetMode="External"/><Relationship Id="rId3" Type="http://schemas.openxmlformats.org/officeDocument/2006/relationships/hyperlink" Target="http://freerice.com/" TargetMode="External"/><Relationship Id="rId7" Type="http://schemas.openxmlformats.org/officeDocument/2006/relationships/hyperlink" Target="https://www.q2l.org/abou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youtu.be/MgrEnpssy6M" TargetMode="External"/><Relationship Id="rId5" Type="http://schemas.openxmlformats.org/officeDocument/2006/relationships/hyperlink" Target="https://www.goosechase.com/edu/" TargetMode="External"/><Relationship Id="rId4" Type="http://schemas.openxmlformats.org/officeDocument/2006/relationships/hyperlink" Target="https://youtu.be/7XzfWHdDS9Q" TargetMode="External"/><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www.prodigygame.com/main-en/blog/student-engagement-strategies#definition" TargetMode="External"/><Relationship Id="rId7"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edutopia.org/article/essay-assignments-actually-engage-high-school-writers" TargetMode="External"/><Relationship Id="rId5" Type="http://schemas.openxmlformats.org/officeDocument/2006/relationships/hyperlink" Target="https://www.edutopia.org/blog/golden-rules-for-engaging-students-nicolas-pino-james" TargetMode="External"/><Relationship Id="rId4" Type="http://schemas.openxmlformats.org/officeDocument/2006/relationships/hyperlink" Target="https://www.gamify.com/gamification-blog/top-5-examples-of-gamified-educ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edutopia.org/blog/golden-rules-for-engaging-students-nicolas-pino-jam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Getting Students Engaged in Learning</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Easier Said Than Done</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461-CBC8-4FA4-B558-5F06C993ADC7}"/>
              </a:ext>
            </a:extLst>
          </p:cNvPr>
          <p:cNvSpPr>
            <a:spLocks noGrp="1"/>
          </p:cNvSpPr>
          <p:nvPr>
            <p:ph type="title"/>
          </p:nvPr>
        </p:nvSpPr>
        <p:spPr/>
        <p:txBody>
          <a:bodyPr>
            <a:normAutofit/>
          </a:bodyPr>
          <a:lstStyle/>
          <a:p>
            <a:r>
              <a:rPr lang="en-US" sz="5400" b="1" dirty="0">
                <a:solidFill>
                  <a:schemeClr val="accent1">
                    <a:lumMod val="75000"/>
                  </a:schemeClr>
                </a:solidFill>
              </a:rPr>
              <a:t>Get Them Writing</a:t>
            </a:r>
          </a:p>
        </p:txBody>
      </p:sp>
      <p:sp>
        <p:nvSpPr>
          <p:cNvPr id="3" name="Content Placeholder 2">
            <a:extLst>
              <a:ext uri="{FF2B5EF4-FFF2-40B4-BE49-F238E27FC236}">
                <a16:creationId xmlns:a16="http://schemas.microsoft.com/office/drawing/2014/main" id="{E9920082-E6B0-48EB-9607-9C027018D7A1}"/>
              </a:ext>
            </a:extLst>
          </p:cNvPr>
          <p:cNvSpPr>
            <a:spLocks noGrp="1"/>
          </p:cNvSpPr>
          <p:nvPr>
            <p:ph sz="half" idx="1"/>
          </p:nvPr>
        </p:nvSpPr>
        <p:spPr>
          <a:xfrm>
            <a:off x="914400" y="2380827"/>
            <a:ext cx="4663440" cy="3749040"/>
          </a:xfrm>
        </p:spPr>
        <p:txBody>
          <a:bodyPr/>
          <a:lstStyle/>
          <a:p>
            <a:r>
              <a:rPr lang="en-US" sz="2400" dirty="0"/>
              <a:t>Journals</a:t>
            </a:r>
          </a:p>
          <a:p>
            <a:pPr lvl="1"/>
            <a:r>
              <a:rPr lang="en-US" sz="2000" dirty="0"/>
              <a:t>Private – trust shared only with teacher</a:t>
            </a:r>
          </a:p>
          <a:p>
            <a:pPr lvl="1"/>
            <a:r>
              <a:rPr lang="en-US" sz="2000" dirty="0"/>
              <a:t>Spelling doesn’t count</a:t>
            </a:r>
          </a:p>
          <a:p>
            <a:pPr lvl="1"/>
            <a:r>
              <a:rPr lang="en-US" sz="2000" dirty="0"/>
              <a:t>Set parameters</a:t>
            </a:r>
          </a:p>
          <a:p>
            <a:pPr lvl="1"/>
            <a:r>
              <a:rPr lang="en-US" sz="2000" dirty="0"/>
              <a:t>May be only a few words</a:t>
            </a:r>
          </a:p>
          <a:p>
            <a:pPr marL="548640" lvl="2" indent="0">
              <a:buNone/>
            </a:pPr>
            <a:endParaRPr lang="en-US" dirty="0"/>
          </a:p>
        </p:txBody>
      </p:sp>
      <p:pic>
        <p:nvPicPr>
          <p:cNvPr id="5" name="Picture 4">
            <a:extLst>
              <a:ext uri="{FF2B5EF4-FFF2-40B4-BE49-F238E27FC236}">
                <a16:creationId xmlns:a16="http://schemas.microsoft.com/office/drawing/2014/main" id="{5F88FB89-04D5-418C-8E91-B6CE85618E4E}"/>
              </a:ext>
            </a:extLst>
          </p:cNvPr>
          <p:cNvPicPr>
            <a:picLocks noChangeAspect="1"/>
          </p:cNvPicPr>
          <p:nvPr/>
        </p:nvPicPr>
        <p:blipFill>
          <a:blip r:embed="rId3"/>
          <a:stretch>
            <a:fillRect/>
          </a:stretch>
        </p:blipFill>
        <p:spPr>
          <a:xfrm>
            <a:off x="5730240" y="2600325"/>
            <a:ext cx="5007680" cy="3004608"/>
          </a:xfrm>
          <a:prstGeom prst="rect">
            <a:avLst/>
          </a:prstGeom>
        </p:spPr>
      </p:pic>
    </p:spTree>
    <p:extLst>
      <p:ext uri="{BB962C8B-B14F-4D97-AF65-F5344CB8AC3E}">
        <p14:creationId xmlns:p14="http://schemas.microsoft.com/office/powerpoint/2010/main" val="1716501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873694-DD0B-42A1-B007-B590C42B32FB}"/>
              </a:ext>
            </a:extLst>
          </p:cNvPr>
          <p:cNvSpPr>
            <a:spLocks noGrp="1"/>
          </p:cNvSpPr>
          <p:nvPr>
            <p:ph type="title"/>
          </p:nvPr>
        </p:nvSpPr>
        <p:spPr/>
        <p:txBody>
          <a:bodyPr/>
          <a:lstStyle/>
          <a:p>
            <a:r>
              <a:rPr lang="en-US" dirty="0"/>
              <a:t>Use Student Interests</a:t>
            </a:r>
          </a:p>
        </p:txBody>
      </p:sp>
      <p:pic>
        <p:nvPicPr>
          <p:cNvPr id="8" name="Content Placeholder 7">
            <a:extLst>
              <a:ext uri="{FF2B5EF4-FFF2-40B4-BE49-F238E27FC236}">
                <a16:creationId xmlns:a16="http://schemas.microsoft.com/office/drawing/2014/main" id="{F03F5152-4A81-462B-BA56-928D8E99EA95}"/>
              </a:ext>
            </a:extLst>
          </p:cNvPr>
          <p:cNvPicPr>
            <a:picLocks noGrp="1" noChangeAspect="1"/>
          </p:cNvPicPr>
          <p:nvPr>
            <p:ph sz="half" idx="1"/>
          </p:nvPr>
        </p:nvPicPr>
        <p:blipFill>
          <a:blip r:embed="rId3"/>
          <a:stretch>
            <a:fillRect/>
          </a:stretch>
        </p:blipFill>
        <p:spPr>
          <a:xfrm>
            <a:off x="1803400" y="2103120"/>
            <a:ext cx="3225800" cy="4117352"/>
          </a:xfrm>
          <a:prstGeom prst="rect">
            <a:avLst/>
          </a:prstGeom>
        </p:spPr>
      </p:pic>
      <p:sp>
        <p:nvSpPr>
          <p:cNvPr id="7" name="Content Placeholder 6">
            <a:extLst>
              <a:ext uri="{FF2B5EF4-FFF2-40B4-BE49-F238E27FC236}">
                <a16:creationId xmlns:a16="http://schemas.microsoft.com/office/drawing/2014/main" id="{4CCF3042-4F75-4BA3-82CB-F14D9904D3FD}"/>
              </a:ext>
            </a:extLst>
          </p:cNvPr>
          <p:cNvSpPr>
            <a:spLocks noGrp="1"/>
          </p:cNvSpPr>
          <p:nvPr>
            <p:ph sz="half" idx="2"/>
          </p:nvPr>
        </p:nvSpPr>
        <p:spPr/>
        <p:txBody>
          <a:bodyPr/>
          <a:lstStyle/>
          <a:p>
            <a:r>
              <a:rPr lang="en-US" dirty="0"/>
              <a:t>Written by Paula </a:t>
            </a:r>
            <a:r>
              <a:rPr lang="en-US" dirty="0" err="1"/>
              <a:t>Kluth</a:t>
            </a:r>
            <a:r>
              <a:rPr lang="en-US" dirty="0"/>
              <a:t> &amp; Patrick Schwarz</a:t>
            </a:r>
          </a:p>
          <a:p>
            <a:r>
              <a:rPr lang="en-US" dirty="0"/>
              <a:t>Autism Spectrum Disorders</a:t>
            </a:r>
          </a:p>
          <a:p>
            <a:r>
              <a:rPr lang="en-US" dirty="0"/>
              <a:t>Purpose</a:t>
            </a:r>
          </a:p>
          <a:p>
            <a:pPr lvl="1"/>
            <a:r>
              <a:rPr lang="en-US" dirty="0"/>
              <a:t>Expand Social Opportunities</a:t>
            </a:r>
          </a:p>
          <a:p>
            <a:pPr lvl="1"/>
            <a:r>
              <a:rPr lang="en-US" dirty="0"/>
              <a:t>Expand Communication</a:t>
            </a:r>
          </a:p>
          <a:p>
            <a:pPr lvl="1"/>
            <a:r>
              <a:rPr lang="en-US" dirty="0"/>
              <a:t>Minimize Anxiety</a:t>
            </a:r>
          </a:p>
          <a:p>
            <a:pPr lvl="1"/>
            <a:r>
              <a:rPr lang="en-US" dirty="0"/>
              <a:t>Boost Literacy</a:t>
            </a:r>
          </a:p>
          <a:p>
            <a:pPr lvl="1"/>
            <a:r>
              <a:rPr lang="en-US" dirty="0"/>
              <a:t>Inspire Career Ideas</a:t>
            </a:r>
          </a:p>
          <a:p>
            <a:pPr lvl="1"/>
            <a:endParaRPr lang="en-US" dirty="0"/>
          </a:p>
          <a:p>
            <a:pPr marL="274320" lvl="1" indent="0">
              <a:buNone/>
            </a:pPr>
            <a:endParaRPr lang="en-US" dirty="0"/>
          </a:p>
        </p:txBody>
      </p:sp>
    </p:spTree>
    <p:extLst>
      <p:ext uri="{BB962C8B-B14F-4D97-AF65-F5344CB8AC3E}">
        <p14:creationId xmlns:p14="http://schemas.microsoft.com/office/powerpoint/2010/main" val="279392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69EA-25AF-4A82-BE3D-C4E4D6B8B3EE}"/>
              </a:ext>
            </a:extLst>
          </p:cNvPr>
          <p:cNvSpPr>
            <a:spLocks noGrp="1"/>
          </p:cNvSpPr>
          <p:nvPr>
            <p:ph type="title"/>
          </p:nvPr>
        </p:nvSpPr>
        <p:spPr>
          <a:xfrm>
            <a:off x="648788" y="117566"/>
            <a:ext cx="10894423" cy="1371600"/>
          </a:xfrm>
        </p:spPr>
        <p:txBody>
          <a:bodyPr/>
          <a:lstStyle/>
          <a:p>
            <a:r>
              <a:rPr lang="en-US" b="1" dirty="0">
                <a:solidFill>
                  <a:schemeClr val="accent2">
                    <a:lumMod val="50000"/>
                  </a:schemeClr>
                </a:solidFill>
              </a:rPr>
              <a:t>Strengthen Student’s Sense of Competence</a:t>
            </a:r>
          </a:p>
        </p:txBody>
      </p:sp>
      <p:sp>
        <p:nvSpPr>
          <p:cNvPr id="3" name="Content Placeholder 2">
            <a:extLst>
              <a:ext uri="{FF2B5EF4-FFF2-40B4-BE49-F238E27FC236}">
                <a16:creationId xmlns:a16="http://schemas.microsoft.com/office/drawing/2014/main" id="{2A4B5E09-67AA-46DF-BC53-58298CA5CC14}"/>
              </a:ext>
            </a:extLst>
          </p:cNvPr>
          <p:cNvSpPr>
            <a:spLocks noGrp="1"/>
          </p:cNvSpPr>
          <p:nvPr>
            <p:ph sz="half" idx="1"/>
          </p:nvPr>
        </p:nvSpPr>
        <p:spPr>
          <a:xfrm>
            <a:off x="1066800" y="1489166"/>
            <a:ext cx="4663440" cy="4362994"/>
          </a:xfrm>
        </p:spPr>
        <p:txBody>
          <a:bodyPr>
            <a:normAutofit/>
          </a:bodyPr>
          <a:lstStyle/>
          <a:p>
            <a:r>
              <a:rPr lang="en-US" sz="2800" dirty="0"/>
              <a:t>Errorless learning</a:t>
            </a:r>
          </a:p>
          <a:p>
            <a:pPr lvl="1"/>
            <a:r>
              <a:rPr lang="en-US" sz="2600" dirty="0"/>
              <a:t>Wait time</a:t>
            </a:r>
          </a:p>
          <a:p>
            <a:pPr lvl="1"/>
            <a:r>
              <a:rPr lang="en-US" sz="2600" dirty="0"/>
              <a:t>Priming – an intervention that prepares students for an upcoming difficult activity</a:t>
            </a:r>
          </a:p>
          <a:p>
            <a:r>
              <a:rPr lang="en-US" sz="2800" dirty="0"/>
              <a:t>Play to their strengths</a:t>
            </a:r>
          </a:p>
          <a:p>
            <a:r>
              <a:rPr lang="en-US" sz="2800" dirty="0"/>
              <a:t>Only positive feedback</a:t>
            </a:r>
          </a:p>
          <a:p>
            <a:endParaRPr lang="en-US" sz="2800" dirty="0"/>
          </a:p>
          <a:p>
            <a:endParaRPr lang="en-US" sz="2800" dirty="0"/>
          </a:p>
        </p:txBody>
      </p:sp>
      <p:sp>
        <p:nvSpPr>
          <p:cNvPr id="8" name="Content Placeholder 7">
            <a:extLst>
              <a:ext uri="{FF2B5EF4-FFF2-40B4-BE49-F238E27FC236}">
                <a16:creationId xmlns:a16="http://schemas.microsoft.com/office/drawing/2014/main" id="{036D9902-52C4-4F86-9DA5-CDD423DC7BE1}"/>
              </a:ext>
            </a:extLst>
          </p:cNvPr>
          <p:cNvSpPr>
            <a:spLocks noGrp="1"/>
          </p:cNvSpPr>
          <p:nvPr>
            <p:ph sz="half" idx="2"/>
          </p:nvPr>
        </p:nvSpPr>
        <p:spPr>
          <a:xfrm>
            <a:off x="6461760" y="1489166"/>
            <a:ext cx="4663440" cy="4937760"/>
          </a:xfrm>
        </p:spPr>
        <p:txBody>
          <a:bodyPr>
            <a:normAutofit/>
          </a:bodyPr>
          <a:lstStyle/>
          <a:p>
            <a:r>
              <a:rPr lang="en-US" sz="2800" dirty="0"/>
              <a:t>Reciprocal teaching</a:t>
            </a:r>
          </a:p>
          <a:p>
            <a:pPr lvl="1"/>
            <a:r>
              <a:rPr lang="en-US" sz="2600" dirty="0"/>
              <a:t>Predicting – using title, cover art, headings, table of contents</a:t>
            </a:r>
          </a:p>
          <a:p>
            <a:pPr lvl="1"/>
            <a:r>
              <a:rPr lang="en-US" sz="2600" dirty="0"/>
              <a:t>Questioning – Who, what, where, when, why, how</a:t>
            </a:r>
          </a:p>
          <a:p>
            <a:pPr lvl="1"/>
            <a:r>
              <a:rPr lang="en-US" sz="2600" dirty="0"/>
              <a:t>Clarifying – reread &amp; breakdown difficult parts</a:t>
            </a:r>
          </a:p>
          <a:p>
            <a:pPr lvl="1"/>
            <a:r>
              <a:rPr lang="en-US" sz="2600" dirty="0"/>
              <a:t>Summarizing – most important points</a:t>
            </a:r>
          </a:p>
        </p:txBody>
      </p:sp>
    </p:spTree>
    <p:extLst>
      <p:ext uri="{BB962C8B-B14F-4D97-AF65-F5344CB8AC3E}">
        <p14:creationId xmlns:p14="http://schemas.microsoft.com/office/powerpoint/2010/main" val="1930314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2045-867F-4E56-BF9B-2DD5BCB6CE3D}"/>
              </a:ext>
            </a:extLst>
          </p:cNvPr>
          <p:cNvSpPr>
            <a:spLocks noGrp="1"/>
          </p:cNvSpPr>
          <p:nvPr>
            <p:ph type="title"/>
          </p:nvPr>
        </p:nvSpPr>
        <p:spPr/>
        <p:txBody>
          <a:bodyPr>
            <a:normAutofit/>
          </a:bodyPr>
          <a:lstStyle/>
          <a:p>
            <a:r>
              <a:rPr lang="en-US" sz="4800" b="1" dirty="0">
                <a:solidFill>
                  <a:schemeClr val="accent2">
                    <a:lumMod val="50000"/>
                  </a:schemeClr>
                </a:solidFill>
              </a:rPr>
              <a:t>Give Them Some Control</a:t>
            </a:r>
          </a:p>
        </p:txBody>
      </p:sp>
      <p:sp>
        <p:nvSpPr>
          <p:cNvPr id="3" name="Content Placeholder 2">
            <a:extLst>
              <a:ext uri="{FF2B5EF4-FFF2-40B4-BE49-F238E27FC236}">
                <a16:creationId xmlns:a16="http://schemas.microsoft.com/office/drawing/2014/main" id="{C9B7E8CD-5A1D-47B8-8CFE-A652AB1629BD}"/>
              </a:ext>
            </a:extLst>
          </p:cNvPr>
          <p:cNvSpPr>
            <a:spLocks noGrp="1"/>
          </p:cNvSpPr>
          <p:nvPr>
            <p:ph sz="half" idx="1"/>
          </p:nvPr>
        </p:nvSpPr>
        <p:spPr>
          <a:xfrm>
            <a:off x="1066800" y="2103120"/>
            <a:ext cx="5029200" cy="3749040"/>
          </a:xfrm>
        </p:spPr>
        <p:txBody>
          <a:bodyPr>
            <a:normAutofit fontScale="92500" lnSpcReduction="10000"/>
          </a:bodyPr>
          <a:lstStyle/>
          <a:p>
            <a:r>
              <a:rPr lang="en-US" sz="2400" dirty="0"/>
              <a:t>Personalized Learning</a:t>
            </a:r>
          </a:p>
          <a:p>
            <a:pPr lvl="1"/>
            <a:r>
              <a:rPr lang="en-US" sz="2200" dirty="0"/>
              <a:t>Goal-setting</a:t>
            </a:r>
          </a:p>
          <a:p>
            <a:pPr lvl="1"/>
            <a:r>
              <a:rPr lang="en-US" sz="2200" dirty="0"/>
              <a:t>Multiple response methods</a:t>
            </a:r>
          </a:p>
          <a:p>
            <a:pPr lvl="1"/>
            <a:r>
              <a:rPr lang="en-US" sz="2200" dirty="0">
                <a:hlinkClick r:id="rId3"/>
              </a:rPr>
              <a:t>Blended Learning </a:t>
            </a:r>
            <a:r>
              <a:rPr lang="en-US" sz="2200" dirty="0"/>
              <a:t>- Flipped classroom</a:t>
            </a:r>
          </a:p>
          <a:p>
            <a:r>
              <a:rPr lang="en-US" sz="2400" dirty="0"/>
              <a:t>Work-Break Routines</a:t>
            </a:r>
          </a:p>
          <a:p>
            <a:pPr lvl="1"/>
            <a:r>
              <a:rPr lang="en-US" sz="2200" dirty="0"/>
              <a:t>Break work into smaller doses</a:t>
            </a:r>
          </a:p>
          <a:p>
            <a:pPr lvl="1"/>
            <a:r>
              <a:rPr lang="en-US" sz="2200" dirty="0"/>
              <a:t>A form of the Premack Principle</a:t>
            </a:r>
          </a:p>
          <a:p>
            <a:pPr lvl="1"/>
            <a:r>
              <a:rPr lang="en-US" sz="2200" dirty="0"/>
              <a:t>Can be adjusted as on-task time is getting less resistance </a:t>
            </a:r>
          </a:p>
        </p:txBody>
      </p:sp>
      <p:pic>
        <p:nvPicPr>
          <p:cNvPr id="6" name="Picture 5">
            <a:extLst>
              <a:ext uri="{FF2B5EF4-FFF2-40B4-BE49-F238E27FC236}">
                <a16:creationId xmlns:a16="http://schemas.microsoft.com/office/drawing/2014/main" id="{80704134-8F01-4223-85A0-3891B1B43BF5}"/>
              </a:ext>
            </a:extLst>
          </p:cNvPr>
          <p:cNvPicPr>
            <a:picLocks noChangeAspect="1"/>
          </p:cNvPicPr>
          <p:nvPr/>
        </p:nvPicPr>
        <p:blipFill>
          <a:blip r:embed="rId4"/>
          <a:stretch>
            <a:fillRect/>
          </a:stretch>
        </p:blipFill>
        <p:spPr>
          <a:xfrm>
            <a:off x="7123225" y="4210400"/>
            <a:ext cx="2898549" cy="1846407"/>
          </a:xfrm>
          <a:prstGeom prst="rect">
            <a:avLst/>
          </a:prstGeom>
        </p:spPr>
      </p:pic>
      <p:pic>
        <p:nvPicPr>
          <p:cNvPr id="7" name="Picture 6">
            <a:extLst>
              <a:ext uri="{FF2B5EF4-FFF2-40B4-BE49-F238E27FC236}">
                <a16:creationId xmlns:a16="http://schemas.microsoft.com/office/drawing/2014/main" id="{9F4A9C13-F07D-4F87-B27D-933D08B03315}"/>
              </a:ext>
            </a:extLst>
          </p:cNvPr>
          <p:cNvPicPr>
            <a:picLocks noChangeAspect="1"/>
          </p:cNvPicPr>
          <p:nvPr/>
        </p:nvPicPr>
        <p:blipFill>
          <a:blip r:embed="rId5"/>
          <a:stretch>
            <a:fillRect/>
          </a:stretch>
        </p:blipFill>
        <p:spPr>
          <a:xfrm>
            <a:off x="9155977" y="913726"/>
            <a:ext cx="2112627" cy="1100468"/>
          </a:xfrm>
          <a:prstGeom prst="rect">
            <a:avLst/>
          </a:prstGeom>
          <a:ln>
            <a:noFill/>
          </a:ln>
          <a:effectLst>
            <a:softEdge rad="112500"/>
          </a:effectLst>
        </p:spPr>
      </p:pic>
      <p:pic>
        <p:nvPicPr>
          <p:cNvPr id="8" name="Picture 7">
            <a:extLst>
              <a:ext uri="{FF2B5EF4-FFF2-40B4-BE49-F238E27FC236}">
                <a16:creationId xmlns:a16="http://schemas.microsoft.com/office/drawing/2014/main" id="{399E03FA-F99B-4896-BBBF-97BF780E58DB}"/>
              </a:ext>
            </a:extLst>
          </p:cNvPr>
          <p:cNvPicPr>
            <a:picLocks noChangeAspect="1"/>
          </p:cNvPicPr>
          <p:nvPr/>
        </p:nvPicPr>
        <p:blipFill>
          <a:blip r:embed="rId6"/>
          <a:stretch>
            <a:fillRect/>
          </a:stretch>
        </p:blipFill>
        <p:spPr>
          <a:xfrm>
            <a:off x="6096000" y="1793875"/>
            <a:ext cx="2476500" cy="18478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7245BDE-8232-40BD-B986-FE9A880B5B71}"/>
              </a:ext>
            </a:extLst>
          </p:cNvPr>
          <p:cNvPicPr>
            <a:picLocks noChangeAspect="1"/>
          </p:cNvPicPr>
          <p:nvPr/>
        </p:nvPicPr>
        <p:blipFill rotWithShape="1">
          <a:blip r:embed="rId7"/>
          <a:srcRect b="15307"/>
          <a:stretch/>
        </p:blipFill>
        <p:spPr>
          <a:xfrm>
            <a:off x="9155977" y="2582869"/>
            <a:ext cx="2495550" cy="1548864"/>
          </a:xfrm>
          <a:prstGeom prst="ellipse">
            <a:avLst/>
          </a:prstGeom>
          <a:ln>
            <a:noFill/>
          </a:ln>
          <a:effectLst>
            <a:softEdge rad="112500"/>
          </a:effectLst>
        </p:spPr>
      </p:pic>
    </p:spTree>
    <p:extLst>
      <p:ext uri="{BB962C8B-B14F-4D97-AF65-F5344CB8AC3E}">
        <p14:creationId xmlns:p14="http://schemas.microsoft.com/office/powerpoint/2010/main" val="97777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2045-867F-4E56-BF9B-2DD5BCB6CE3D}"/>
              </a:ext>
            </a:extLst>
          </p:cNvPr>
          <p:cNvSpPr>
            <a:spLocks noGrp="1"/>
          </p:cNvSpPr>
          <p:nvPr>
            <p:ph type="title"/>
          </p:nvPr>
        </p:nvSpPr>
        <p:spPr/>
        <p:txBody>
          <a:bodyPr>
            <a:normAutofit/>
          </a:bodyPr>
          <a:lstStyle/>
          <a:p>
            <a:r>
              <a:rPr lang="en-US" sz="4800" b="1" dirty="0">
                <a:solidFill>
                  <a:schemeClr val="accent2">
                    <a:lumMod val="50000"/>
                  </a:schemeClr>
                </a:solidFill>
              </a:rPr>
              <a:t>Give Them Some Control</a:t>
            </a:r>
          </a:p>
        </p:txBody>
      </p:sp>
      <p:sp>
        <p:nvSpPr>
          <p:cNvPr id="4" name="Content Placeholder 3">
            <a:extLst>
              <a:ext uri="{FF2B5EF4-FFF2-40B4-BE49-F238E27FC236}">
                <a16:creationId xmlns:a16="http://schemas.microsoft.com/office/drawing/2014/main" id="{29603089-B4EB-4C62-A00B-26763432325C}"/>
              </a:ext>
            </a:extLst>
          </p:cNvPr>
          <p:cNvSpPr>
            <a:spLocks noGrp="1"/>
          </p:cNvSpPr>
          <p:nvPr>
            <p:ph sz="half" idx="2"/>
          </p:nvPr>
        </p:nvSpPr>
        <p:spPr/>
        <p:txBody>
          <a:bodyPr>
            <a:normAutofit fontScale="92500"/>
          </a:bodyPr>
          <a:lstStyle/>
          <a:p>
            <a:r>
              <a:rPr lang="en-US" sz="2400" dirty="0"/>
              <a:t>Given Them Choices</a:t>
            </a:r>
          </a:p>
          <a:p>
            <a:pPr lvl="1"/>
            <a:r>
              <a:rPr lang="en-US" sz="2200" dirty="0"/>
              <a:t>Flexible seating</a:t>
            </a:r>
          </a:p>
          <a:p>
            <a:pPr lvl="1"/>
            <a:r>
              <a:rPr lang="en-US" sz="2200" dirty="0"/>
              <a:t>Build in movement</a:t>
            </a:r>
          </a:p>
          <a:p>
            <a:pPr lvl="2"/>
            <a:r>
              <a:rPr lang="en-US" sz="2000" dirty="0"/>
              <a:t>Centers/stations</a:t>
            </a:r>
          </a:p>
          <a:p>
            <a:pPr lvl="2"/>
            <a:r>
              <a:rPr lang="en-US" sz="2000" dirty="0"/>
              <a:t>Gallery Walk</a:t>
            </a:r>
          </a:p>
          <a:p>
            <a:pPr lvl="1"/>
            <a:r>
              <a:rPr lang="en-US" sz="2200" dirty="0"/>
              <a:t>Writing – choose the instrument. Pen, pencil, crayon, marker, </a:t>
            </a:r>
          </a:p>
          <a:p>
            <a:pPr lvl="1"/>
            <a:r>
              <a:rPr lang="en-US" sz="2200" dirty="0"/>
              <a:t>Student highlights or circles the  number of problems to answer or paragraphs to read</a:t>
            </a:r>
          </a:p>
          <a:p>
            <a:endParaRPr lang="en-US" dirty="0"/>
          </a:p>
        </p:txBody>
      </p:sp>
      <p:pic>
        <p:nvPicPr>
          <p:cNvPr id="7" name="Picture 6">
            <a:extLst>
              <a:ext uri="{FF2B5EF4-FFF2-40B4-BE49-F238E27FC236}">
                <a16:creationId xmlns:a16="http://schemas.microsoft.com/office/drawing/2014/main" id="{D34714C7-C3A7-4E29-A013-B5A6CF2996A4}"/>
              </a:ext>
            </a:extLst>
          </p:cNvPr>
          <p:cNvPicPr>
            <a:picLocks noChangeAspect="1"/>
          </p:cNvPicPr>
          <p:nvPr/>
        </p:nvPicPr>
        <p:blipFill>
          <a:blip r:embed="rId3"/>
          <a:stretch>
            <a:fillRect/>
          </a:stretch>
        </p:blipFill>
        <p:spPr>
          <a:xfrm>
            <a:off x="694266" y="1811429"/>
            <a:ext cx="3120914" cy="2337673"/>
          </a:xfrm>
          <a:prstGeom prst="rect">
            <a:avLst/>
          </a:prstGeom>
        </p:spPr>
      </p:pic>
      <p:pic>
        <p:nvPicPr>
          <p:cNvPr id="8" name="Picture 7">
            <a:extLst>
              <a:ext uri="{FF2B5EF4-FFF2-40B4-BE49-F238E27FC236}">
                <a16:creationId xmlns:a16="http://schemas.microsoft.com/office/drawing/2014/main" id="{03FA3E6C-48A0-4FA0-801C-5771969DC6B0}"/>
              </a:ext>
            </a:extLst>
          </p:cNvPr>
          <p:cNvPicPr>
            <a:picLocks noChangeAspect="1"/>
          </p:cNvPicPr>
          <p:nvPr/>
        </p:nvPicPr>
        <p:blipFill>
          <a:blip r:embed="rId4"/>
          <a:stretch>
            <a:fillRect/>
          </a:stretch>
        </p:blipFill>
        <p:spPr>
          <a:xfrm>
            <a:off x="2571108" y="4028257"/>
            <a:ext cx="3761958" cy="1959605"/>
          </a:xfrm>
          <a:prstGeom prst="rect">
            <a:avLst/>
          </a:prstGeom>
        </p:spPr>
      </p:pic>
    </p:spTree>
    <p:extLst>
      <p:ext uri="{BB962C8B-B14F-4D97-AF65-F5344CB8AC3E}">
        <p14:creationId xmlns:p14="http://schemas.microsoft.com/office/powerpoint/2010/main" val="3070422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DBE4-C6E0-4CA9-8D8F-738AFF457562}"/>
              </a:ext>
            </a:extLst>
          </p:cNvPr>
          <p:cNvSpPr>
            <a:spLocks noGrp="1"/>
          </p:cNvSpPr>
          <p:nvPr>
            <p:ph type="title"/>
          </p:nvPr>
        </p:nvSpPr>
        <p:spPr/>
        <p:txBody>
          <a:bodyPr/>
          <a:lstStyle/>
          <a:p>
            <a:r>
              <a:rPr lang="en-US" dirty="0"/>
              <a:t>Brain Breaks</a:t>
            </a:r>
          </a:p>
        </p:txBody>
      </p:sp>
      <p:sp>
        <p:nvSpPr>
          <p:cNvPr id="3" name="Content Placeholder 2">
            <a:extLst>
              <a:ext uri="{FF2B5EF4-FFF2-40B4-BE49-F238E27FC236}">
                <a16:creationId xmlns:a16="http://schemas.microsoft.com/office/drawing/2014/main" id="{01E99726-AF91-4295-AB73-279380AB8291}"/>
              </a:ext>
            </a:extLst>
          </p:cNvPr>
          <p:cNvSpPr>
            <a:spLocks noGrp="1"/>
          </p:cNvSpPr>
          <p:nvPr>
            <p:ph sz="half" idx="1"/>
          </p:nvPr>
        </p:nvSpPr>
        <p:spPr/>
        <p:txBody>
          <a:bodyPr>
            <a:normAutofit lnSpcReduction="10000"/>
          </a:bodyPr>
          <a:lstStyle/>
          <a:p>
            <a:r>
              <a:rPr lang="en-US" dirty="0"/>
              <a:t>Limited by your own creativity</a:t>
            </a:r>
          </a:p>
          <a:p>
            <a:r>
              <a:rPr lang="en-US" dirty="0"/>
              <a:t>Do a one-minute drawing about the lesson</a:t>
            </a:r>
          </a:p>
          <a:p>
            <a:r>
              <a:rPr lang="en-US" dirty="0"/>
              <a:t>Keep an inflatable beachball from touching the floor</a:t>
            </a:r>
          </a:p>
          <a:p>
            <a:r>
              <a:rPr lang="en-US" dirty="0"/>
              <a:t>5, 4, 3, 2, 1 – 5 actions </a:t>
            </a:r>
          </a:p>
          <a:p>
            <a:pPr lvl="1"/>
            <a:r>
              <a:rPr lang="en-US" dirty="0"/>
              <a:t>5 jumping jacks</a:t>
            </a:r>
          </a:p>
          <a:p>
            <a:pPr lvl="1"/>
            <a:r>
              <a:rPr lang="en-US" dirty="0"/>
              <a:t>4 push-ups</a:t>
            </a:r>
          </a:p>
          <a:p>
            <a:pPr lvl="1"/>
            <a:r>
              <a:rPr lang="en-US" dirty="0"/>
              <a:t>3 </a:t>
            </a:r>
            <a:r>
              <a:rPr lang="en-US" dirty="0" err="1"/>
              <a:t>situps</a:t>
            </a:r>
            <a:endParaRPr lang="en-US" dirty="0"/>
          </a:p>
          <a:p>
            <a:pPr lvl="1"/>
            <a:r>
              <a:rPr lang="en-US" dirty="0"/>
              <a:t>2 squats</a:t>
            </a:r>
          </a:p>
          <a:p>
            <a:pPr lvl="1"/>
            <a:r>
              <a:rPr lang="en-US" dirty="0"/>
              <a:t>1 tree pose</a:t>
            </a:r>
          </a:p>
        </p:txBody>
      </p:sp>
      <p:sp>
        <p:nvSpPr>
          <p:cNvPr id="4" name="Content Placeholder 3">
            <a:extLst>
              <a:ext uri="{FF2B5EF4-FFF2-40B4-BE49-F238E27FC236}">
                <a16:creationId xmlns:a16="http://schemas.microsoft.com/office/drawing/2014/main" id="{79DA4207-64E3-4D3B-997E-B57F4CB093D6}"/>
              </a:ext>
            </a:extLst>
          </p:cNvPr>
          <p:cNvSpPr>
            <a:spLocks noGrp="1"/>
          </p:cNvSpPr>
          <p:nvPr>
            <p:ph sz="half" idx="2"/>
          </p:nvPr>
        </p:nvSpPr>
        <p:spPr/>
        <p:txBody>
          <a:bodyPr>
            <a:normAutofit lnSpcReduction="10000"/>
          </a:bodyPr>
          <a:lstStyle/>
          <a:p>
            <a:r>
              <a:rPr lang="en-US" dirty="0"/>
              <a:t>Make silly faces for 30 seconds</a:t>
            </a:r>
          </a:p>
          <a:p>
            <a:r>
              <a:rPr lang="en-US" dirty="0"/>
              <a:t>Focus on a sound like a chime or gong. Eyes closed and breathing slowly and deeply</a:t>
            </a:r>
          </a:p>
          <a:p>
            <a:r>
              <a:rPr lang="en-US" dirty="0"/>
              <a:t>Take a yoga break</a:t>
            </a:r>
          </a:p>
          <a:p>
            <a:r>
              <a:rPr lang="en-US" dirty="0"/>
              <a:t>Do the wave</a:t>
            </a:r>
          </a:p>
          <a:p>
            <a:r>
              <a:rPr lang="en-US" dirty="0"/>
              <a:t>Jump up and down for one minute</a:t>
            </a:r>
          </a:p>
          <a:p>
            <a:r>
              <a:rPr lang="en-US" dirty="0"/>
              <a:t>Mindfulness cards  - </a:t>
            </a:r>
            <a:r>
              <a:rPr lang="en-US" sz="1300" dirty="0">
                <a:solidFill>
                  <a:schemeClr val="accent2">
                    <a:lumMod val="50000"/>
                  </a:schemeClr>
                </a:solidFill>
                <a:hlinkClick r:id="rId3">
                  <a:extLst>
                    <a:ext uri="{A12FA001-AC4F-418D-AE19-62706E023703}">
                      <ahyp:hlinkClr xmlns:ahyp="http://schemas.microsoft.com/office/drawing/2018/hyperlinkcolor" val="tx"/>
                    </a:ext>
                  </a:extLst>
                </a:hlinkClick>
              </a:rPr>
              <a:t>https://fit.sanfordhealth.org/resources/mindful-moments-printable?utm_source=blog&amp;utm_medium=website&amp;utm_campaign=weareteachers</a:t>
            </a:r>
            <a:endParaRPr lang="en-US" dirty="0">
              <a:solidFill>
                <a:schemeClr val="accent2">
                  <a:lumMod val="50000"/>
                </a:schemeClr>
              </a:solidFill>
            </a:endParaRPr>
          </a:p>
          <a:p>
            <a:endParaRPr lang="en-US" dirty="0"/>
          </a:p>
        </p:txBody>
      </p:sp>
      <p:pic>
        <p:nvPicPr>
          <p:cNvPr id="5" name="Picture 4">
            <a:extLst>
              <a:ext uri="{FF2B5EF4-FFF2-40B4-BE49-F238E27FC236}">
                <a16:creationId xmlns:a16="http://schemas.microsoft.com/office/drawing/2014/main" id="{86627C33-B526-47C0-9492-21B1A62F0EC5}"/>
              </a:ext>
            </a:extLst>
          </p:cNvPr>
          <p:cNvPicPr>
            <a:picLocks noChangeAspect="1"/>
          </p:cNvPicPr>
          <p:nvPr/>
        </p:nvPicPr>
        <p:blipFill>
          <a:blip r:embed="rId4"/>
          <a:stretch>
            <a:fillRect/>
          </a:stretch>
        </p:blipFill>
        <p:spPr>
          <a:xfrm>
            <a:off x="8991600" y="458457"/>
            <a:ext cx="2547620" cy="1426667"/>
          </a:xfrm>
          <a:prstGeom prst="rect">
            <a:avLst/>
          </a:prstGeom>
          <a:ln>
            <a:noFill/>
          </a:ln>
          <a:effectLst>
            <a:softEdge rad="112500"/>
          </a:effectLst>
        </p:spPr>
      </p:pic>
      <p:pic>
        <p:nvPicPr>
          <p:cNvPr id="6" name="Picture 5">
            <a:extLst>
              <a:ext uri="{FF2B5EF4-FFF2-40B4-BE49-F238E27FC236}">
                <a16:creationId xmlns:a16="http://schemas.microsoft.com/office/drawing/2014/main" id="{42D45DD0-D85C-429C-A817-550A36D6B55E}"/>
              </a:ext>
            </a:extLst>
          </p:cNvPr>
          <p:cNvPicPr>
            <a:picLocks noChangeAspect="1"/>
          </p:cNvPicPr>
          <p:nvPr/>
        </p:nvPicPr>
        <p:blipFill>
          <a:blip r:embed="rId5"/>
          <a:stretch>
            <a:fillRect/>
          </a:stretch>
        </p:blipFill>
        <p:spPr>
          <a:xfrm>
            <a:off x="4297679" y="4053839"/>
            <a:ext cx="1967653" cy="1967653"/>
          </a:xfrm>
          <a:prstGeom prst="ellipse">
            <a:avLst/>
          </a:prstGeom>
          <a:ln>
            <a:noFill/>
          </a:ln>
          <a:effectLst>
            <a:softEdge rad="112500"/>
          </a:effectLst>
        </p:spPr>
      </p:pic>
    </p:spTree>
    <p:extLst>
      <p:ext uri="{BB962C8B-B14F-4D97-AF65-F5344CB8AC3E}">
        <p14:creationId xmlns:p14="http://schemas.microsoft.com/office/powerpoint/2010/main" val="3656812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A20A-FD03-418D-8D6B-DA4968A2470C}"/>
              </a:ext>
            </a:extLst>
          </p:cNvPr>
          <p:cNvSpPr>
            <a:spLocks noGrp="1"/>
          </p:cNvSpPr>
          <p:nvPr>
            <p:ph type="title"/>
          </p:nvPr>
        </p:nvSpPr>
        <p:spPr/>
        <p:txBody>
          <a:bodyPr>
            <a:normAutofit/>
          </a:bodyPr>
          <a:lstStyle/>
          <a:p>
            <a:r>
              <a:rPr lang="en-US" sz="4800" b="1" dirty="0">
                <a:solidFill>
                  <a:schemeClr val="accent2">
                    <a:lumMod val="50000"/>
                  </a:schemeClr>
                </a:solidFill>
              </a:rPr>
              <a:t>Embrace Collaborative Learning</a:t>
            </a:r>
          </a:p>
        </p:txBody>
      </p:sp>
      <p:sp>
        <p:nvSpPr>
          <p:cNvPr id="3" name="Content Placeholder 2">
            <a:extLst>
              <a:ext uri="{FF2B5EF4-FFF2-40B4-BE49-F238E27FC236}">
                <a16:creationId xmlns:a16="http://schemas.microsoft.com/office/drawing/2014/main" id="{086C92CA-5052-4E98-8000-E4F86E229FF6}"/>
              </a:ext>
            </a:extLst>
          </p:cNvPr>
          <p:cNvSpPr>
            <a:spLocks noGrp="1"/>
          </p:cNvSpPr>
          <p:nvPr>
            <p:ph sz="half" idx="1"/>
          </p:nvPr>
        </p:nvSpPr>
        <p:spPr/>
        <p:txBody>
          <a:bodyPr/>
          <a:lstStyle/>
          <a:p>
            <a:r>
              <a:rPr lang="en-US" dirty="0"/>
              <a:t>Delivering instruction through small groups</a:t>
            </a:r>
          </a:p>
          <a:p>
            <a:r>
              <a:rPr lang="en-US" dirty="0"/>
              <a:t>Formal or spontaneous</a:t>
            </a:r>
          </a:p>
          <a:p>
            <a:r>
              <a:rPr lang="en-US" dirty="0"/>
              <a:t>Teacher models how the collaboration works</a:t>
            </a:r>
          </a:p>
          <a:p>
            <a:r>
              <a:rPr lang="en-US" dirty="0"/>
              <a:t>Perfect for project-based learning</a:t>
            </a:r>
          </a:p>
          <a:p>
            <a:pPr lvl="1"/>
            <a:r>
              <a:rPr lang="en-US" dirty="0"/>
              <a:t>The Oscar goes to…</a:t>
            </a:r>
          </a:p>
          <a:p>
            <a:pPr lvl="1"/>
            <a:r>
              <a:rPr lang="en-US" dirty="0"/>
              <a:t>An ancient society</a:t>
            </a:r>
          </a:p>
          <a:p>
            <a:pPr lvl="1"/>
            <a:r>
              <a:rPr lang="en-US" dirty="0"/>
              <a:t>Design a playground, vehicle, space station </a:t>
            </a:r>
          </a:p>
          <a:p>
            <a:pPr lvl="1"/>
            <a:r>
              <a:rPr lang="en-US" dirty="0"/>
              <a:t> Research a food chain.</a:t>
            </a:r>
          </a:p>
        </p:txBody>
      </p:sp>
      <p:pic>
        <p:nvPicPr>
          <p:cNvPr id="5" name="Picture 4">
            <a:extLst>
              <a:ext uri="{FF2B5EF4-FFF2-40B4-BE49-F238E27FC236}">
                <a16:creationId xmlns:a16="http://schemas.microsoft.com/office/drawing/2014/main" id="{B057B497-5DA5-41F2-B763-9393C8839A41}"/>
              </a:ext>
            </a:extLst>
          </p:cNvPr>
          <p:cNvPicPr>
            <a:picLocks noChangeAspect="1"/>
          </p:cNvPicPr>
          <p:nvPr/>
        </p:nvPicPr>
        <p:blipFill>
          <a:blip r:embed="rId3"/>
          <a:stretch>
            <a:fillRect/>
          </a:stretch>
        </p:blipFill>
        <p:spPr>
          <a:xfrm>
            <a:off x="6991142" y="2177415"/>
            <a:ext cx="4112958" cy="2911420"/>
          </a:xfrm>
          <a:prstGeom prst="rect">
            <a:avLst/>
          </a:prstGeom>
          <a:ln>
            <a:noFill/>
          </a:ln>
          <a:effectLst>
            <a:softEdge rad="112500"/>
          </a:effectLst>
        </p:spPr>
      </p:pic>
    </p:spTree>
    <p:extLst>
      <p:ext uri="{BB962C8B-B14F-4D97-AF65-F5344CB8AC3E}">
        <p14:creationId xmlns:p14="http://schemas.microsoft.com/office/powerpoint/2010/main" val="273400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7490-7A98-4A3A-8F36-7E20235037B2}"/>
              </a:ext>
            </a:extLst>
          </p:cNvPr>
          <p:cNvSpPr>
            <a:spLocks noGrp="1"/>
          </p:cNvSpPr>
          <p:nvPr>
            <p:ph type="title"/>
          </p:nvPr>
        </p:nvSpPr>
        <p:spPr/>
        <p:txBody>
          <a:bodyPr>
            <a:normAutofit/>
          </a:bodyPr>
          <a:lstStyle/>
          <a:p>
            <a:r>
              <a:rPr lang="en-US" sz="6000" b="1" dirty="0">
                <a:solidFill>
                  <a:schemeClr val="accent2">
                    <a:lumMod val="50000"/>
                  </a:schemeClr>
                </a:solidFill>
              </a:rPr>
              <a:t>Build Relationships</a:t>
            </a:r>
          </a:p>
        </p:txBody>
      </p:sp>
      <p:sp>
        <p:nvSpPr>
          <p:cNvPr id="3" name="Content Placeholder 2">
            <a:extLst>
              <a:ext uri="{FF2B5EF4-FFF2-40B4-BE49-F238E27FC236}">
                <a16:creationId xmlns:a16="http://schemas.microsoft.com/office/drawing/2014/main" id="{503989F2-D095-4816-BAA5-D341B1CA2314}"/>
              </a:ext>
            </a:extLst>
          </p:cNvPr>
          <p:cNvSpPr>
            <a:spLocks noGrp="1"/>
          </p:cNvSpPr>
          <p:nvPr>
            <p:ph sz="half" idx="1"/>
          </p:nvPr>
        </p:nvSpPr>
        <p:spPr/>
        <p:txBody>
          <a:bodyPr/>
          <a:lstStyle/>
          <a:p>
            <a:r>
              <a:rPr lang="en-US" dirty="0"/>
              <a:t>Get to know your students</a:t>
            </a:r>
          </a:p>
          <a:p>
            <a:r>
              <a:rPr lang="en-US" dirty="0"/>
              <a:t>You do need classroom rules</a:t>
            </a:r>
          </a:p>
          <a:p>
            <a:pPr lvl="1"/>
            <a:r>
              <a:rPr lang="en-US" dirty="0"/>
              <a:t>State them positively – Say what you want, not what you don’t want</a:t>
            </a:r>
          </a:p>
          <a:p>
            <a:pPr lvl="1"/>
            <a:r>
              <a:rPr lang="en-US" dirty="0"/>
              <a:t>Let the students have some ownership by making suggestions</a:t>
            </a:r>
          </a:p>
          <a:p>
            <a:r>
              <a:rPr lang="en-US" dirty="0"/>
              <a:t>Build routines that are consistent</a:t>
            </a:r>
          </a:p>
          <a:p>
            <a:r>
              <a:rPr lang="en-US" dirty="0"/>
              <a:t>Emphasize that all comments should be neutral or positive.</a:t>
            </a:r>
          </a:p>
          <a:p>
            <a:r>
              <a:rPr lang="en-US" dirty="0"/>
              <a:t>Build in one-on-one time for each student as often as possible </a:t>
            </a:r>
          </a:p>
        </p:txBody>
      </p:sp>
      <p:sp>
        <p:nvSpPr>
          <p:cNvPr id="4" name="Content Placeholder 3">
            <a:extLst>
              <a:ext uri="{FF2B5EF4-FFF2-40B4-BE49-F238E27FC236}">
                <a16:creationId xmlns:a16="http://schemas.microsoft.com/office/drawing/2014/main" id="{F5194F1A-6D9D-41C5-A1AF-F464FC2C3A6E}"/>
              </a:ext>
            </a:extLst>
          </p:cNvPr>
          <p:cNvSpPr>
            <a:spLocks noGrp="1"/>
          </p:cNvSpPr>
          <p:nvPr>
            <p:ph sz="half" idx="2"/>
          </p:nvPr>
        </p:nvSpPr>
        <p:spPr>
          <a:xfrm>
            <a:off x="6461760" y="2103120"/>
            <a:ext cx="4663440" cy="1622213"/>
          </a:xfrm>
        </p:spPr>
        <p:txBody>
          <a:bodyPr/>
          <a:lstStyle/>
          <a:p>
            <a:r>
              <a:rPr lang="en-US" dirty="0"/>
              <a:t>Keep your word</a:t>
            </a:r>
          </a:p>
          <a:p>
            <a:r>
              <a:rPr lang="en-US" dirty="0"/>
              <a:t>Diversify your learning materials</a:t>
            </a:r>
          </a:p>
          <a:p>
            <a:r>
              <a:rPr lang="en-US" dirty="0"/>
              <a:t>Listen to them talk</a:t>
            </a:r>
          </a:p>
          <a:p>
            <a:endParaRPr lang="en-US" dirty="0"/>
          </a:p>
        </p:txBody>
      </p:sp>
      <p:pic>
        <p:nvPicPr>
          <p:cNvPr id="7" name="Picture 6">
            <a:extLst>
              <a:ext uri="{FF2B5EF4-FFF2-40B4-BE49-F238E27FC236}">
                <a16:creationId xmlns:a16="http://schemas.microsoft.com/office/drawing/2014/main" id="{CDF659E1-80D9-42FB-BEF8-C59204AD7A8F}"/>
              </a:ext>
            </a:extLst>
          </p:cNvPr>
          <p:cNvPicPr>
            <a:picLocks noChangeAspect="1"/>
          </p:cNvPicPr>
          <p:nvPr/>
        </p:nvPicPr>
        <p:blipFill>
          <a:blip r:embed="rId3"/>
          <a:stretch>
            <a:fillRect/>
          </a:stretch>
        </p:blipFill>
        <p:spPr>
          <a:xfrm>
            <a:off x="7127346" y="3725333"/>
            <a:ext cx="4098674" cy="23029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85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4619-E564-455B-8615-23C641033D71}"/>
              </a:ext>
            </a:extLst>
          </p:cNvPr>
          <p:cNvSpPr>
            <a:spLocks noGrp="1"/>
          </p:cNvSpPr>
          <p:nvPr>
            <p:ph type="title"/>
          </p:nvPr>
        </p:nvSpPr>
        <p:spPr>
          <a:xfrm>
            <a:off x="1066800" y="642594"/>
            <a:ext cx="10058400" cy="1371600"/>
          </a:xfrm>
        </p:spPr>
        <p:txBody>
          <a:bodyPr anchor="ctr">
            <a:normAutofit/>
          </a:bodyPr>
          <a:lstStyle/>
          <a:p>
            <a:r>
              <a:rPr lang="en-US" b="1"/>
              <a:t>Gamification</a:t>
            </a:r>
          </a:p>
        </p:txBody>
      </p:sp>
      <p:graphicFrame>
        <p:nvGraphicFramePr>
          <p:cNvPr id="7" name="Content Placeholder 2">
            <a:extLst>
              <a:ext uri="{FF2B5EF4-FFF2-40B4-BE49-F238E27FC236}">
                <a16:creationId xmlns:a16="http://schemas.microsoft.com/office/drawing/2014/main" id="{8E5DD7FB-12CA-4400-B432-1FABB8AD4891}"/>
              </a:ext>
            </a:extLst>
          </p:cNvPr>
          <p:cNvGraphicFramePr>
            <a:graphicFrameLocks noGrp="1"/>
          </p:cNvGraphicFramePr>
          <p:nvPr>
            <p:ph idx="1"/>
            <p:extLst>
              <p:ext uri="{D42A27DB-BD31-4B8C-83A1-F6EECF244321}">
                <p14:modId xmlns:p14="http://schemas.microsoft.com/office/powerpoint/2010/main" val="178912439"/>
              </p:ext>
            </p:extLst>
          </p:nvPr>
        </p:nvGraphicFramePr>
        <p:xfrm>
          <a:off x="524932" y="1372857"/>
          <a:ext cx="11209868" cy="470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09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5FB0-B604-4514-9531-BAE275F63174}"/>
              </a:ext>
            </a:extLst>
          </p:cNvPr>
          <p:cNvSpPr>
            <a:spLocks noGrp="1"/>
          </p:cNvSpPr>
          <p:nvPr>
            <p:ph type="title"/>
          </p:nvPr>
        </p:nvSpPr>
        <p:spPr/>
        <p:txBody>
          <a:bodyPr>
            <a:normAutofit/>
          </a:bodyPr>
          <a:lstStyle/>
          <a:p>
            <a:r>
              <a:rPr lang="en-US" sz="6000" b="1" dirty="0">
                <a:solidFill>
                  <a:schemeClr val="accent1">
                    <a:lumMod val="75000"/>
                  </a:schemeClr>
                </a:solidFill>
              </a:rPr>
              <a:t>Mystery Motivator</a:t>
            </a:r>
          </a:p>
        </p:txBody>
      </p:sp>
      <p:sp>
        <p:nvSpPr>
          <p:cNvPr id="3" name="Content Placeholder 2">
            <a:extLst>
              <a:ext uri="{FF2B5EF4-FFF2-40B4-BE49-F238E27FC236}">
                <a16:creationId xmlns:a16="http://schemas.microsoft.com/office/drawing/2014/main" id="{29C1E7BC-0EE0-4C3C-ACFE-C7ECEF242937}"/>
              </a:ext>
            </a:extLst>
          </p:cNvPr>
          <p:cNvSpPr>
            <a:spLocks noGrp="1"/>
          </p:cNvSpPr>
          <p:nvPr>
            <p:ph idx="1"/>
          </p:nvPr>
        </p:nvSpPr>
        <p:spPr/>
        <p:txBody>
          <a:bodyPr>
            <a:normAutofit/>
          </a:bodyPr>
          <a:lstStyle/>
          <a:p>
            <a:r>
              <a:rPr lang="en-US" sz="3600" dirty="0">
                <a:solidFill>
                  <a:srgbClr val="C00000"/>
                </a:solidFill>
                <a:hlinkClick r:id="rId3">
                  <a:extLst>
                    <a:ext uri="{A12FA001-AC4F-418D-AE19-62706E023703}">
                      <ahyp:hlinkClr xmlns:ahyp="http://schemas.microsoft.com/office/drawing/2018/hyperlinkcolor" val="tx"/>
                    </a:ext>
                  </a:extLst>
                </a:hlinkClick>
              </a:rPr>
              <a:t>Dr. William Jensen</a:t>
            </a:r>
            <a:endParaRPr lang="en-US" sz="3600" dirty="0">
              <a:solidFill>
                <a:srgbClr val="C00000"/>
              </a:solidFill>
            </a:endParaRPr>
          </a:p>
          <a:p>
            <a:r>
              <a:rPr lang="en-US" sz="3600" dirty="0">
                <a:hlinkClick r:id="rId4"/>
              </a:rPr>
              <a:t>Teacher Toolkit</a:t>
            </a:r>
            <a:endParaRPr lang="en-US" sz="3600" dirty="0"/>
          </a:p>
          <a:p>
            <a:r>
              <a:rPr lang="en-US" sz="3600" dirty="0">
                <a:solidFill>
                  <a:srgbClr val="0070C0"/>
                </a:solidFill>
                <a:hlinkClick r:id="rId5">
                  <a:extLst>
                    <a:ext uri="{A12FA001-AC4F-418D-AE19-62706E023703}">
                      <ahyp:hlinkClr xmlns:ahyp="http://schemas.microsoft.com/office/drawing/2018/hyperlinkcolor" val="tx"/>
                    </a:ext>
                  </a:extLst>
                </a:hlinkClick>
              </a:rPr>
              <a:t>Mystery Motivator</a:t>
            </a:r>
            <a:endParaRPr lang="en-US" sz="3600" dirty="0">
              <a:solidFill>
                <a:srgbClr val="0070C0"/>
              </a:solidFill>
            </a:endParaRPr>
          </a:p>
        </p:txBody>
      </p:sp>
      <p:pic>
        <p:nvPicPr>
          <p:cNvPr id="4" name="Picture 3">
            <a:extLst>
              <a:ext uri="{FF2B5EF4-FFF2-40B4-BE49-F238E27FC236}">
                <a16:creationId xmlns:a16="http://schemas.microsoft.com/office/drawing/2014/main" id="{DE53B47F-0437-4EE5-AF9A-10C527D0A2A7}"/>
              </a:ext>
            </a:extLst>
          </p:cNvPr>
          <p:cNvPicPr>
            <a:picLocks noChangeAspect="1"/>
          </p:cNvPicPr>
          <p:nvPr/>
        </p:nvPicPr>
        <p:blipFill>
          <a:blip r:embed="rId6"/>
          <a:stretch>
            <a:fillRect/>
          </a:stretch>
        </p:blipFill>
        <p:spPr>
          <a:xfrm rot="625440">
            <a:off x="7926900" y="1355998"/>
            <a:ext cx="3420168" cy="4444482"/>
          </a:xfrm>
          <a:prstGeom prst="rect">
            <a:avLst/>
          </a:prstGeom>
        </p:spPr>
      </p:pic>
      <p:pic>
        <p:nvPicPr>
          <p:cNvPr id="5" name="Picture 4">
            <a:extLst>
              <a:ext uri="{FF2B5EF4-FFF2-40B4-BE49-F238E27FC236}">
                <a16:creationId xmlns:a16="http://schemas.microsoft.com/office/drawing/2014/main" id="{DBC28A09-E954-4426-8733-E9FA73FF68BD}"/>
              </a:ext>
            </a:extLst>
          </p:cNvPr>
          <p:cNvPicPr>
            <a:picLocks noChangeAspect="1"/>
          </p:cNvPicPr>
          <p:nvPr/>
        </p:nvPicPr>
        <p:blipFill>
          <a:blip r:embed="rId7"/>
          <a:stretch>
            <a:fillRect/>
          </a:stretch>
        </p:blipFill>
        <p:spPr>
          <a:xfrm>
            <a:off x="5708650" y="3977712"/>
            <a:ext cx="2095500" cy="2095500"/>
          </a:xfrm>
          <a:prstGeom prst="rect">
            <a:avLst/>
          </a:prstGeom>
        </p:spPr>
      </p:pic>
    </p:spTree>
    <p:extLst>
      <p:ext uri="{BB962C8B-B14F-4D97-AF65-F5344CB8AC3E}">
        <p14:creationId xmlns:p14="http://schemas.microsoft.com/office/powerpoint/2010/main" val="2518165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22FAE7-8805-49F8-9FB0-75DDE09E21F4}"/>
              </a:ext>
            </a:extLst>
          </p:cNvPr>
          <p:cNvSpPr txBox="1"/>
          <p:nvPr/>
        </p:nvSpPr>
        <p:spPr>
          <a:xfrm>
            <a:off x="1066800" y="642594"/>
            <a:ext cx="10058400" cy="1371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i="0" kern="1200" cap="none" spc="0" baseline="0" dirty="0">
                <a:solidFill>
                  <a:schemeClr val="tx1">
                    <a:lumMod val="85000"/>
                    <a:lumOff val="15000"/>
                  </a:schemeClr>
                </a:solidFill>
                <a:effectLst/>
                <a:latin typeface="+mj-lt"/>
                <a:ea typeface="+mn-ea"/>
                <a:cs typeface="+mn-cs"/>
              </a:rPr>
              <a:t>Engaging Students in Learning</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4242608341"/>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243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4A1CA5-BF6A-4783-A9B6-7C7296D21237}"/>
              </a:ext>
            </a:extLst>
          </p:cNvPr>
          <p:cNvPicPr>
            <a:picLocks noChangeAspect="1"/>
          </p:cNvPicPr>
          <p:nvPr/>
        </p:nvPicPr>
        <p:blipFill>
          <a:blip r:embed="rId3"/>
          <a:stretch>
            <a:fillRect/>
          </a:stretch>
        </p:blipFill>
        <p:spPr>
          <a:xfrm>
            <a:off x="3514496" y="237744"/>
            <a:ext cx="4715104" cy="6382512"/>
          </a:xfrm>
          <a:prstGeom prst="rect">
            <a:avLst/>
          </a:prstGeom>
          <a:noFill/>
          <a:ln>
            <a:noFill/>
          </a:ln>
        </p:spPr>
      </p:pic>
    </p:spTree>
    <p:extLst>
      <p:ext uri="{BB962C8B-B14F-4D97-AF65-F5344CB8AC3E}">
        <p14:creationId xmlns:p14="http://schemas.microsoft.com/office/powerpoint/2010/main" val="3465930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D9D12E-0E52-4BAB-BD25-95A8D12B9E4F}"/>
              </a:ext>
            </a:extLst>
          </p:cNvPr>
          <p:cNvSpPr>
            <a:spLocks noGrp="1"/>
          </p:cNvSpPr>
          <p:nvPr>
            <p:ph type="title"/>
          </p:nvPr>
        </p:nvSpPr>
        <p:spPr>
          <a:xfrm>
            <a:off x="1066800" y="642594"/>
            <a:ext cx="10058400" cy="1371600"/>
          </a:xfrm>
        </p:spPr>
        <p:txBody>
          <a:bodyPr>
            <a:normAutofit/>
          </a:bodyPr>
          <a:lstStyle/>
          <a:p>
            <a:r>
              <a:rPr lang="en-US" sz="4800" b="1" dirty="0">
                <a:solidFill>
                  <a:schemeClr val="accent2">
                    <a:lumMod val="50000"/>
                  </a:schemeClr>
                </a:solidFill>
              </a:rPr>
              <a:t>Make Progress Visible</a:t>
            </a:r>
          </a:p>
        </p:txBody>
      </p:sp>
      <p:pic>
        <p:nvPicPr>
          <p:cNvPr id="5" name="Picture 4">
            <a:extLst>
              <a:ext uri="{FF2B5EF4-FFF2-40B4-BE49-F238E27FC236}">
                <a16:creationId xmlns:a16="http://schemas.microsoft.com/office/drawing/2014/main" id="{37D57712-1F94-41B0-AD8B-A625B47BC5F1}"/>
              </a:ext>
            </a:extLst>
          </p:cNvPr>
          <p:cNvPicPr>
            <a:picLocks noChangeAspect="1"/>
          </p:cNvPicPr>
          <p:nvPr/>
        </p:nvPicPr>
        <p:blipFill>
          <a:blip r:embed="rId3"/>
          <a:stretch>
            <a:fillRect/>
          </a:stretch>
        </p:blipFill>
        <p:spPr>
          <a:xfrm>
            <a:off x="1066800" y="2468880"/>
            <a:ext cx="10058400" cy="3118104"/>
          </a:xfrm>
          <a:prstGeom prst="rect">
            <a:avLst/>
          </a:prstGeom>
          <a:noFill/>
        </p:spPr>
      </p:pic>
    </p:spTree>
    <p:extLst>
      <p:ext uri="{BB962C8B-B14F-4D97-AF65-F5344CB8AC3E}">
        <p14:creationId xmlns:p14="http://schemas.microsoft.com/office/powerpoint/2010/main" val="73352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D5F40-801E-4761-8B1D-9DBF961A2872}"/>
              </a:ext>
            </a:extLst>
          </p:cNvPr>
          <p:cNvSpPr>
            <a:spLocks noGrp="1"/>
          </p:cNvSpPr>
          <p:nvPr>
            <p:ph type="title"/>
          </p:nvPr>
        </p:nvSpPr>
        <p:spPr>
          <a:xfrm>
            <a:off x="1066800" y="642594"/>
            <a:ext cx="10058400" cy="1371600"/>
          </a:xfrm>
        </p:spPr>
        <p:txBody>
          <a:bodyPr anchor="ctr">
            <a:normAutofit/>
          </a:bodyPr>
          <a:lstStyle/>
          <a:p>
            <a:r>
              <a:rPr lang="en-US" sz="4800" b="1" dirty="0">
                <a:solidFill>
                  <a:srgbClr val="C00000"/>
                </a:solidFill>
                <a:hlinkClick r:id="rId3">
                  <a:extLst>
                    <a:ext uri="{A12FA001-AC4F-418D-AE19-62706E023703}">
                      <ahyp:hlinkClr xmlns:ahyp="http://schemas.microsoft.com/office/drawing/2018/hyperlinkcolor" val="tx"/>
                    </a:ext>
                  </a:extLst>
                </a:hlinkClick>
              </a:rPr>
              <a:t>Benefits of Gamification</a:t>
            </a:r>
            <a:endParaRPr lang="en-US" sz="4800" b="1" dirty="0">
              <a:solidFill>
                <a:srgbClr val="C00000"/>
              </a:solidFill>
            </a:endParaRPr>
          </a:p>
        </p:txBody>
      </p:sp>
      <p:pic>
        <p:nvPicPr>
          <p:cNvPr id="4" name="Picture 3">
            <a:extLst>
              <a:ext uri="{FF2B5EF4-FFF2-40B4-BE49-F238E27FC236}">
                <a16:creationId xmlns:a16="http://schemas.microsoft.com/office/drawing/2014/main" id="{FD4A4A8A-2325-480F-B1CB-027B300CF50D}"/>
              </a:ext>
            </a:extLst>
          </p:cNvPr>
          <p:cNvPicPr>
            <a:picLocks noChangeAspect="1"/>
          </p:cNvPicPr>
          <p:nvPr/>
        </p:nvPicPr>
        <p:blipFill>
          <a:blip r:embed="rId4"/>
          <a:stretch>
            <a:fillRect/>
          </a:stretch>
        </p:blipFill>
        <p:spPr>
          <a:xfrm>
            <a:off x="1066800" y="2103120"/>
            <a:ext cx="4663440" cy="3100553"/>
          </a:xfrm>
          <a:prstGeom prst="rect">
            <a:avLst/>
          </a:prstGeom>
          <a:noFill/>
        </p:spPr>
      </p:pic>
      <p:sp>
        <p:nvSpPr>
          <p:cNvPr id="3" name="Content Placeholder 2">
            <a:extLst>
              <a:ext uri="{FF2B5EF4-FFF2-40B4-BE49-F238E27FC236}">
                <a16:creationId xmlns:a16="http://schemas.microsoft.com/office/drawing/2014/main" id="{B4319E31-F902-4C3F-A1C8-FCAD5F4C95A5}"/>
              </a:ext>
            </a:extLst>
          </p:cNvPr>
          <p:cNvSpPr>
            <a:spLocks noGrp="1"/>
          </p:cNvSpPr>
          <p:nvPr>
            <p:ph sz="half" idx="2"/>
          </p:nvPr>
        </p:nvSpPr>
        <p:spPr>
          <a:xfrm>
            <a:off x="6461760" y="2103120"/>
            <a:ext cx="4663440" cy="3749040"/>
          </a:xfrm>
        </p:spPr>
        <p:txBody>
          <a:bodyPr>
            <a:normAutofit/>
          </a:bodyPr>
          <a:lstStyle/>
          <a:p>
            <a:pPr>
              <a:lnSpc>
                <a:spcPct val="100000"/>
              </a:lnSpc>
            </a:pPr>
            <a:r>
              <a:rPr lang="en-US" sz="1500"/>
              <a:t>Engagement</a:t>
            </a:r>
          </a:p>
          <a:p>
            <a:pPr>
              <a:lnSpc>
                <a:spcPct val="100000"/>
              </a:lnSpc>
            </a:pPr>
            <a:r>
              <a:rPr lang="en-US" sz="1500"/>
              <a:t>Tangible Progress – The idea of filling a progress chart can be additional motivation</a:t>
            </a:r>
          </a:p>
          <a:p>
            <a:pPr>
              <a:lnSpc>
                <a:spcPct val="100000"/>
              </a:lnSpc>
            </a:pPr>
            <a:r>
              <a:rPr lang="en-US" sz="1500"/>
              <a:t>Increased Comfort – Many students are already comfortable playing online games</a:t>
            </a:r>
          </a:p>
          <a:p>
            <a:pPr>
              <a:lnSpc>
                <a:spcPct val="100000"/>
              </a:lnSpc>
            </a:pPr>
            <a:r>
              <a:rPr lang="en-US" sz="1500"/>
              <a:t>Improved Retention – We remember what we enjoy</a:t>
            </a:r>
          </a:p>
          <a:p>
            <a:pPr>
              <a:lnSpc>
                <a:spcPct val="100000"/>
              </a:lnSpc>
            </a:pPr>
            <a:r>
              <a:rPr lang="en-US" sz="1500"/>
              <a:t>Resilience to Failure – In most games, players must fail before they succeed.</a:t>
            </a:r>
          </a:p>
          <a:p>
            <a:pPr>
              <a:lnSpc>
                <a:spcPct val="100000"/>
              </a:lnSpc>
            </a:pPr>
            <a:r>
              <a:rPr lang="en-US" sz="1500"/>
              <a:t>Near-Instant Feedback</a:t>
            </a:r>
          </a:p>
          <a:p>
            <a:pPr>
              <a:lnSpc>
                <a:spcPct val="100000"/>
              </a:lnSpc>
            </a:pPr>
            <a:r>
              <a:rPr lang="en-US" sz="1500"/>
              <a:t>Consistent Homework Completion – award XP</a:t>
            </a:r>
          </a:p>
        </p:txBody>
      </p:sp>
      <p:sp>
        <p:nvSpPr>
          <p:cNvPr id="5" name="TextBox 4">
            <a:extLst>
              <a:ext uri="{FF2B5EF4-FFF2-40B4-BE49-F238E27FC236}">
                <a16:creationId xmlns:a16="http://schemas.microsoft.com/office/drawing/2014/main" id="{4014D4A6-B787-409A-9540-269AAF3C4295}"/>
              </a:ext>
            </a:extLst>
          </p:cNvPr>
          <p:cNvSpPr txBox="1"/>
          <p:nvPr/>
        </p:nvSpPr>
        <p:spPr>
          <a:xfrm>
            <a:off x="1066800" y="5852160"/>
            <a:ext cx="9889067" cy="369332"/>
          </a:xfrm>
          <a:prstGeom prst="rect">
            <a:avLst/>
          </a:prstGeom>
          <a:noFill/>
        </p:spPr>
        <p:txBody>
          <a:bodyPr wrap="square" rtlCol="0">
            <a:spAutoFit/>
          </a:bodyPr>
          <a:lstStyle/>
          <a:p>
            <a:r>
              <a:rPr lang="en-US" dirty="0">
                <a:solidFill>
                  <a:schemeClr val="accent1">
                    <a:lumMod val="75000"/>
                  </a:schemeClr>
                </a:solidFill>
                <a:hlinkClick r:id="rId5">
                  <a:extLst>
                    <a:ext uri="{A12FA001-AC4F-418D-AE19-62706E023703}">
                      <ahyp:hlinkClr xmlns:ahyp="http://schemas.microsoft.com/office/drawing/2018/hyperlinkcolor" val="tx"/>
                    </a:ext>
                  </a:extLst>
                </a:hlinkClick>
              </a:rPr>
              <a:t>https://www.prodigygame.com/main-en/blog/gamification-in-education</a:t>
            </a:r>
            <a:r>
              <a:rPr lang="en-US" dirty="0">
                <a:solidFill>
                  <a:schemeClr val="accent1">
                    <a:lumMod val="75000"/>
                  </a:schemeClr>
                </a:solidFill>
              </a:rPr>
              <a:t> </a:t>
            </a:r>
          </a:p>
        </p:txBody>
      </p:sp>
    </p:spTree>
    <p:extLst>
      <p:ext uri="{BB962C8B-B14F-4D97-AF65-F5344CB8AC3E}">
        <p14:creationId xmlns:p14="http://schemas.microsoft.com/office/powerpoint/2010/main" val="252523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90BC7-D559-4E65-8364-0C36938E522E}"/>
              </a:ext>
            </a:extLst>
          </p:cNvPr>
          <p:cNvSpPr>
            <a:spLocks noGrp="1"/>
          </p:cNvSpPr>
          <p:nvPr>
            <p:ph type="title"/>
          </p:nvPr>
        </p:nvSpPr>
        <p:spPr/>
        <p:txBody>
          <a:bodyPr>
            <a:normAutofit/>
          </a:bodyPr>
          <a:lstStyle/>
          <a:p>
            <a:r>
              <a:rPr lang="en-US" sz="5400" b="1" dirty="0">
                <a:solidFill>
                  <a:srgbClr val="C00000"/>
                </a:solidFill>
              </a:rPr>
              <a:t>Examples</a:t>
            </a:r>
          </a:p>
        </p:txBody>
      </p:sp>
      <p:sp>
        <p:nvSpPr>
          <p:cNvPr id="3" name="Content Placeholder 2">
            <a:extLst>
              <a:ext uri="{FF2B5EF4-FFF2-40B4-BE49-F238E27FC236}">
                <a16:creationId xmlns:a16="http://schemas.microsoft.com/office/drawing/2014/main" id="{D8DC3215-5819-4817-A5F1-B911D5921397}"/>
              </a:ext>
            </a:extLst>
          </p:cNvPr>
          <p:cNvSpPr>
            <a:spLocks noGrp="1"/>
          </p:cNvSpPr>
          <p:nvPr>
            <p:ph sz="half" idx="1"/>
          </p:nvPr>
        </p:nvSpPr>
        <p:spPr/>
        <p:txBody>
          <a:bodyPr/>
          <a:lstStyle/>
          <a:p>
            <a:r>
              <a:rPr lang="en-US" sz="2400" dirty="0">
                <a:solidFill>
                  <a:schemeClr val="accent1">
                    <a:lumMod val="75000"/>
                  </a:schemeClr>
                </a:solidFill>
                <a:hlinkClick r:id="rId3">
                  <a:extLst>
                    <a:ext uri="{A12FA001-AC4F-418D-AE19-62706E023703}">
                      <ahyp:hlinkClr xmlns:ahyp="http://schemas.microsoft.com/office/drawing/2018/hyperlinkcolor" val="tx"/>
                    </a:ext>
                  </a:extLst>
                </a:hlinkClick>
              </a:rPr>
              <a:t>Free Rice</a:t>
            </a:r>
            <a:r>
              <a:rPr lang="en-US" sz="2400" dirty="0">
                <a:solidFill>
                  <a:schemeClr val="accent1">
                    <a:lumMod val="75000"/>
                  </a:schemeClr>
                </a:solidFill>
              </a:rPr>
              <a:t> – </a:t>
            </a:r>
            <a:r>
              <a:rPr lang="en-US" sz="2400" dirty="0"/>
              <a:t>Vocabulary</a:t>
            </a:r>
          </a:p>
          <a:p>
            <a:r>
              <a:rPr lang="en-US" sz="2400" dirty="0">
                <a:solidFill>
                  <a:schemeClr val="accent1">
                    <a:lumMod val="75000"/>
                  </a:schemeClr>
                </a:solidFill>
                <a:hlinkClick r:id="rId4">
                  <a:extLst>
                    <a:ext uri="{A12FA001-AC4F-418D-AE19-62706E023703}">
                      <ahyp:hlinkClr xmlns:ahyp="http://schemas.microsoft.com/office/drawing/2018/hyperlinkcolor" val="tx"/>
                    </a:ext>
                  </a:extLst>
                </a:hlinkClick>
              </a:rPr>
              <a:t>Kahoot</a:t>
            </a:r>
            <a:endParaRPr lang="en-US" sz="2400" dirty="0">
              <a:solidFill>
                <a:schemeClr val="accent1">
                  <a:lumMod val="75000"/>
                </a:schemeClr>
              </a:solidFill>
            </a:endParaRPr>
          </a:p>
          <a:p>
            <a:r>
              <a:rPr lang="en-US" sz="2400" dirty="0" err="1">
                <a:solidFill>
                  <a:schemeClr val="accent1">
                    <a:lumMod val="75000"/>
                  </a:schemeClr>
                </a:solidFill>
                <a:hlinkClick r:id="rId5">
                  <a:extLst>
                    <a:ext uri="{A12FA001-AC4F-418D-AE19-62706E023703}">
                      <ahyp:hlinkClr xmlns:ahyp="http://schemas.microsoft.com/office/drawing/2018/hyperlinkcolor" val="tx"/>
                    </a:ext>
                  </a:extLst>
                </a:hlinkClick>
              </a:rPr>
              <a:t>Goosechase</a:t>
            </a:r>
            <a:endParaRPr lang="en-US" sz="2400" dirty="0">
              <a:solidFill>
                <a:schemeClr val="accent1">
                  <a:lumMod val="75000"/>
                </a:schemeClr>
              </a:solidFill>
            </a:endParaRPr>
          </a:p>
          <a:p>
            <a:r>
              <a:rPr lang="en-US" sz="2400" dirty="0">
                <a:solidFill>
                  <a:schemeClr val="accent1">
                    <a:lumMod val="75000"/>
                  </a:schemeClr>
                </a:solidFill>
                <a:hlinkClick r:id="rId6">
                  <a:extLst>
                    <a:ext uri="{A12FA001-AC4F-418D-AE19-62706E023703}">
                      <ahyp:hlinkClr xmlns:ahyp="http://schemas.microsoft.com/office/drawing/2018/hyperlinkcolor" val="tx"/>
                    </a:ext>
                  </a:extLst>
                </a:hlinkClick>
              </a:rPr>
              <a:t>Minecraft for Education</a:t>
            </a:r>
            <a:endParaRPr lang="en-US" sz="2400" dirty="0">
              <a:solidFill>
                <a:schemeClr val="accent1">
                  <a:lumMod val="75000"/>
                </a:schemeClr>
              </a:solidFill>
            </a:endParaRP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2400" b="0" i="0" u="none" strike="noStrike" kern="1200" cap="none" spc="0" normalizeH="0" baseline="0" noProof="0" dirty="0">
                <a:ln>
                  <a:noFill/>
                </a:ln>
                <a:solidFill>
                  <a:srgbClr val="57903F">
                    <a:lumMod val="75000"/>
                  </a:srgbClr>
                </a:solidFill>
                <a:effectLst/>
                <a:uLnTx/>
                <a:uFillTx/>
                <a:latin typeface="Century Gothic" panose="020F0302020204030204"/>
                <a:ea typeface="+mn-ea"/>
                <a:cs typeface="+mn-cs"/>
                <a:hlinkClick r:id="rId7">
                  <a:extLst>
                    <a:ext uri="{A12FA001-AC4F-418D-AE19-62706E023703}">
                      <ahyp:hlinkClr xmlns:ahyp="http://schemas.microsoft.com/office/drawing/2018/hyperlinkcolor" val="tx"/>
                    </a:ext>
                  </a:extLst>
                </a:hlinkClick>
              </a:rPr>
              <a:t>Quest to Learn</a:t>
            </a:r>
            <a:endParaRPr kumimoji="0" lang="en-US" sz="2400" b="0" i="0" u="none" strike="noStrike" kern="1200" cap="none" spc="0" normalizeH="0" baseline="0" noProof="0" dirty="0">
              <a:ln>
                <a:noFill/>
              </a:ln>
              <a:solidFill>
                <a:srgbClr val="57903F">
                  <a:lumMod val="75000"/>
                </a:srgbClr>
              </a:solidFill>
              <a:effectLst/>
              <a:uLnTx/>
              <a:uFillTx/>
              <a:latin typeface="Century Gothic" panose="020F0302020204030204"/>
              <a:ea typeface="+mn-ea"/>
              <a:cs typeface="+mn-cs"/>
            </a:endParaRPr>
          </a:p>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lang="en-US" sz="2400" dirty="0">
                <a:solidFill>
                  <a:schemeClr val="accent1">
                    <a:lumMod val="75000"/>
                  </a:schemeClr>
                </a:solidFill>
                <a:latin typeface="Century Gothic" panose="020F0302020204030204"/>
                <a:hlinkClick r:id="rId8">
                  <a:extLst>
                    <a:ext uri="{A12FA001-AC4F-418D-AE19-62706E023703}">
                      <ahyp:hlinkClr xmlns:ahyp="http://schemas.microsoft.com/office/drawing/2018/hyperlinkcolor" val="tx"/>
                    </a:ext>
                  </a:extLst>
                </a:hlinkClick>
              </a:rPr>
              <a:t>Flipgrid</a:t>
            </a:r>
            <a:endParaRPr kumimoji="0" lang="en-US" sz="2400" b="0" i="0" u="none" strike="noStrike" kern="1200" cap="none" spc="0" normalizeH="0" baseline="0" noProof="0" dirty="0">
              <a:ln>
                <a:noFill/>
              </a:ln>
              <a:solidFill>
                <a:schemeClr val="accent1">
                  <a:lumMod val="75000"/>
                </a:schemeClr>
              </a:solidFill>
              <a:effectLst/>
              <a:uLnTx/>
              <a:uFillTx/>
              <a:latin typeface="Century Gothic" panose="020F0302020204030204"/>
              <a:ea typeface="+mn-ea"/>
              <a:cs typeface="+mn-cs"/>
            </a:endParaRPr>
          </a:p>
          <a:p>
            <a:endParaRPr lang="en-US" dirty="0">
              <a:solidFill>
                <a:schemeClr val="accent1">
                  <a:lumMod val="75000"/>
                </a:schemeClr>
              </a:solidFill>
            </a:endParaRPr>
          </a:p>
          <a:p>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7CA99C0F-7B40-4742-B6B4-B7E758730ED7}"/>
              </a:ext>
            </a:extLst>
          </p:cNvPr>
          <p:cNvPicPr>
            <a:picLocks noChangeAspect="1"/>
          </p:cNvPicPr>
          <p:nvPr/>
        </p:nvPicPr>
        <p:blipFill>
          <a:blip r:embed="rId9"/>
          <a:stretch>
            <a:fillRect/>
          </a:stretch>
        </p:blipFill>
        <p:spPr>
          <a:xfrm>
            <a:off x="6461762" y="1878727"/>
            <a:ext cx="4437168" cy="3353673"/>
          </a:xfrm>
          <a:prstGeom prst="rect">
            <a:avLst/>
          </a:prstGeom>
        </p:spPr>
      </p:pic>
    </p:spTree>
    <p:extLst>
      <p:ext uri="{BB962C8B-B14F-4D97-AF65-F5344CB8AC3E}">
        <p14:creationId xmlns:p14="http://schemas.microsoft.com/office/powerpoint/2010/main" val="426907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CD75-B18F-4FE5-91CD-E987A454EC4A}"/>
              </a:ext>
            </a:extLst>
          </p:cNvPr>
          <p:cNvSpPr>
            <a:spLocks noGrp="1"/>
          </p:cNvSpPr>
          <p:nvPr>
            <p:ph type="title"/>
          </p:nvPr>
        </p:nvSpPr>
        <p:spPr/>
        <p:txBody>
          <a:bodyPr>
            <a:normAutofit/>
          </a:bodyPr>
          <a:lstStyle/>
          <a:p>
            <a:r>
              <a:rPr lang="en-US" sz="6000" b="1" dirty="0">
                <a:solidFill>
                  <a:srgbClr val="C00000"/>
                </a:solidFill>
              </a:rPr>
              <a:t>Thank you!</a:t>
            </a:r>
          </a:p>
        </p:txBody>
      </p:sp>
      <p:sp>
        <p:nvSpPr>
          <p:cNvPr id="3" name="Content Placeholder 2">
            <a:extLst>
              <a:ext uri="{FF2B5EF4-FFF2-40B4-BE49-F238E27FC236}">
                <a16:creationId xmlns:a16="http://schemas.microsoft.com/office/drawing/2014/main" id="{64815A3E-66D2-4CAB-858B-6FDECE204B65}"/>
              </a:ext>
            </a:extLst>
          </p:cNvPr>
          <p:cNvSpPr>
            <a:spLocks noGrp="1"/>
          </p:cNvSpPr>
          <p:nvPr>
            <p:ph sz="half" idx="1"/>
          </p:nvPr>
        </p:nvSpPr>
        <p:spPr>
          <a:xfrm>
            <a:off x="1066800" y="2103120"/>
            <a:ext cx="4663440" cy="2164080"/>
          </a:xfrm>
        </p:spPr>
        <p:txBody>
          <a:bodyPr/>
          <a:lstStyle/>
          <a:p>
            <a:pPr marL="0" indent="0">
              <a:buNone/>
            </a:pPr>
            <a:r>
              <a:rPr lang="en-US" sz="2400" dirty="0">
                <a:effectLst>
                  <a:outerShdw blurRad="38100" dist="38100" dir="2700000" algn="tl">
                    <a:srgbClr val="000000">
                      <a:alpha val="43137"/>
                    </a:srgbClr>
                  </a:outerShdw>
                </a:effectLst>
              </a:rPr>
              <a:t>Theresa E. Shattuck, </a:t>
            </a:r>
            <a:r>
              <a:rPr lang="en-US" sz="2400" dirty="0" err="1">
                <a:effectLst>
                  <a:outerShdw blurRad="38100" dist="38100" dir="2700000" algn="tl">
                    <a:srgbClr val="000000">
                      <a:alpha val="43137"/>
                    </a:srgbClr>
                  </a:outerShdw>
                </a:effectLst>
              </a:rPr>
              <a:t>Ph.D</a:t>
            </a:r>
            <a:endParaRPr lang="en-US" sz="2400" dirty="0">
              <a:effectLst>
                <a:outerShdw blurRad="38100" dist="38100" dir="2700000" algn="tl">
                  <a:srgbClr val="000000">
                    <a:alpha val="43137"/>
                  </a:srgbClr>
                </a:outerShdw>
              </a:effectLst>
            </a:endParaRPr>
          </a:p>
          <a:p>
            <a:pPr marL="0" indent="0">
              <a:buNone/>
            </a:pPr>
            <a:r>
              <a:rPr lang="en-US" sz="2400" dirty="0">
                <a:effectLst>
                  <a:outerShdw blurRad="38100" dist="38100" dir="2700000" algn="tl">
                    <a:srgbClr val="000000">
                      <a:alpha val="43137"/>
                    </a:srgbClr>
                  </a:outerShdw>
                </a:effectLst>
              </a:rPr>
              <a:t>Theresa Shattuck Educational Consulting, LLC</a:t>
            </a:r>
          </a:p>
          <a:p>
            <a:pPr marL="0" indent="0">
              <a:buNone/>
            </a:pPr>
            <a:r>
              <a:rPr lang="en-US" sz="2400" i="1" dirty="0">
                <a:effectLst>
                  <a:outerShdw blurRad="38100" dist="38100" dir="2700000" algn="tl">
                    <a:srgbClr val="000000">
                      <a:alpha val="43137"/>
                    </a:srgbClr>
                  </a:outerShdw>
                </a:effectLst>
              </a:rPr>
              <a:t>tshattuck53@verizon.net</a:t>
            </a:r>
            <a:endParaRPr lang="en-US" i="1" dirty="0">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F4CE2929-412D-445B-86F9-01B794A89A31}"/>
              </a:ext>
            </a:extLst>
          </p:cNvPr>
          <p:cNvSpPr>
            <a:spLocks noGrp="1"/>
          </p:cNvSpPr>
          <p:nvPr>
            <p:ph sz="half" idx="2"/>
          </p:nvPr>
        </p:nvSpPr>
        <p:spPr/>
        <p:txBody>
          <a:bodyPr/>
          <a:lstStyle/>
          <a:p>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https://www.prodigygame.com/main-en/blog/student-engagement-strategies#definition</a:t>
            </a:r>
            <a:r>
              <a:rPr lang="en-US" dirty="0">
                <a:solidFill>
                  <a:schemeClr val="accent1">
                    <a:lumMod val="75000"/>
                  </a:schemeClr>
                </a:solidFill>
              </a:rPr>
              <a:t> </a:t>
            </a:r>
          </a:p>
          <a:p>
            <a:r>
              <a:rPr lang="en-US"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https://www.gamify.com/gamification-blog/top-5-examples-of-gamified-education</a:t>
            </a:r>
            <a:endParaRPr lang="en-US"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https://www.edutopia.org/blog/golden-rules-for-engaging-students-nicolas-pino-james</a:t>
            </a:r>
            <a:endParaRPr lang="en-US"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https://www.edutopia.org/article/essay-assignments-actually-engage-high-school-writers</a:t>
            </a:r>
            <a:endParaRPr lang="en-US"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accent1">
                  <a:lumMod val="75000"/>
                </a:schemeClr>
              </a:solidFill>
            </a:endParaRPr>
          </a:p>
        </p:txBody>
      </p:sp>
      <p:pic>
        <p:nvPicPr>
          <p:cNvPr id="7" name="Picture 6">
            <a:extLst>
              <a:ext uri="{FF2B5EF4-FFF2-40B4-BE49-F238E27FC236}">
                <a16:creationId xmlns:a16="http://schemas.microsoft.com/office/drawing/2014/main" id="{F61B89C0-4197-4A65-A86D-B90D0CFDFE65}"/>
              </a:ext>
            </a:extLst>
          </p:cNvPr>
          <p:cNvPicPr>
            <a:picLocks noChangeAspect="1"/>
          </p:cNvPicPr>
          <p:nvPr/>
        </p:nvPicPr>
        <p:blipFill>
          <a:blip r:embed="rId7"/>
          <a:stretch>
            <a:fillRect/>
          </a:stretch>
        </p:blipFill>
        <p:spPr>
          <a:xfrm>
            <a:off x="1280583" y="4486804"/>
            <a:ext cx="4290484" cy="1501669"/>
          </a:xfrm>
          <a:prstGeom prst="rect">
            <a:avLst/>
          </a:prstGeom>
        </p:spPr>
      </p:pic>
    </p:spTree>
    <p:extLst>
      <p:ext uri="{BB962C8B-B14F-4D97-AF65-F5344CB8AC3E}">
        <p14:creationId xmlns:p14="http://schemas.microsoft.com/office/powerpoint/2010/main" val="16652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F250A26-1611-4385-9613-2C423AF7933E}"/>
              </a:ext>
            </a:extLst>
          </p:cNvPr>
          <p:cNvPicPr>
            <a:picLocks noGrp="1" noChangeAspect="1"/>
          </p:cNvPicPr>
          <p:nvPr>
            <p:ph type="pic" idx="1"/>
          </p:nvPr>
        </p:nvPicPr>
        <p:blipFill rotWithShape="1">
          <a:blip r:embed="rId3"/>
          <a:stretch/>
        </p:blipFill>
        <p:spPr>
          <a:xfrm>
            <a:off x="1037028" y="237744"/>
            <a:ext cx="6079342" cy="6382512"/>
          </a:xfrm>
          <a:prstGeom prst="rect">
            <a:avLst/>
          </a:prstGeom>
          <a:noFill/>
        </p:spPr>
      </p:pic>
      <p:sp>
        <p:nvSpPr>
          <p:cNvPr id="10" name="Title 2">
            <a:extLst>
              <a:ext uri="{FF2B5EF4-FFF2-40B4-BE49-F238E27FC236}">
                <a16:creationId xmlns:a16="http://schemas.microsoft.com/office/drawing/2014/main" id="{0C0FCA9B-AF0D-4848-9593-1C46EB8E59BF}"/>
              </a:ext>
            </a:extLst>
          </p:cNvPr>
          <p:cNvSpPr>
            <a:spLocks noGrp="1"/>
          </p:cNvSpPr>
          <p:nvPr>
            <p:ph type="title"/>
          </p:nvPr>
        </p:nvSpPr>
        <p:spPr>
          <a:xfrm>
            <a:off x="8477250" y="603504"/>
            <a:ext cx="3144774" cy="1174496"/>
          </a:xfrm>
        </p:spPr>
        <p:txBody>
          <a:bodyPr/>
          <a:lstStyle/>
          <a:p>
            <a:r>
              <a:rPr lang="en-US" dirty="0"/>
              <a:t>Are We Upside Down?</a:t>
            </a:r>
          </a:p>
        </p:txBody>
      </p:sp>
      <p:pic>
        <p:nvPicPr>
          <p:cNvPr id="8" name="Picture 7">
            <a:extLst>
              <a:ext uri="{FF2B5EF4-FFF2-40B4-BE49-F238E27FC236}">
                <a16:creationId xmlns:a16="http://schemas.microsoft.com/office/drawing/2014/main" id="{AB8AB253-FA4D-455E-947F-D8941574C4B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435" l="6393" r="94064">
                        <a14:foregroundMark x1="6393" y1="46957" x2="6393" y2="46957"/>
                        <a14:foregroundMark x1="52968" y1="6957" x2="52968" y2="6957"/>
                        <a14:foregroundMark x1="92237" y1="49565" x2="92237" y2="49565"/>
                        <a14:foregroundMark x1="50228" y1="90435" x2="50228" y2="90435"/>
                        <a14:foregroundMark x1="94064" y1="45652" x2="94064" y2="45652"/>
                      </a14:backgroundRemoval>
                    </a14:imgEffect>
                  </a14:imgLayer>
                </a14:imgProps>
              </a:ext>
            </a:extLst>
          </a:blip>
          <a:stretch>
            <a:fillRect/>
          </a:stretch>
        </p:blipFill>
        <p:spPr>
          <a:xfrm>
            <a:off x="9068997" y="2672292"/>
            <a:ext cx="2085975" cy="2190750"/>
          </a:xfrm>
          <a:prstGeom prst="rect">
            <a:avLst/>
          </a:prstGeom>
        </p:spPr>
      </p:pic>
    </p:spTree>
    <p:extLst>
      <p:ext uri="{BB962C8B-B14F-4D97-AF65-F5344CB8AC3E}">
        <p14:creationId xmlns:p14="http://schemas.microsoft.com/office/powerpoint/2010/main" val="22455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543129-5CFA-4B89-9A28-D67828601B84}"/>
              </a:ext>
            </a:extLst>
          </p:cNvPr>
          <p:cNvSpPr>
            <a:spLocks noGrp="1"/>
          </p:cNvSpPr>
          <p:nvPr>
            <p:ph type="body" idx="1"/>
          </p:nvPr>
        </p:nvSpPr>
        <p:spPr>
          <a:xfrm>
            <a:off x="1626108" y="1941688"/>
            <a:ext cx="8939784" cy="519289"/>
          </a:xfrm>
        </p:spPr>
        <p:txBody>
          <a:bodyPr>
            <a:normAutofit lnSpcReduction="10000"/>
          </a:bodyPr>
          <a:lstStyle/>
          <a:p>
            <a:r>
              <a:rPr lang="en-US" sz="2800" b="1" dirty="0"/>
              <a:t>What is Student Engagement?</a:t>
            </a:r>
          </a:p>
        </p:txBody>
      </p:sp>
      <p:graphicFrame>
        <p:nvGraphicFramePr>
          <p:cNvPr id="6" name="Diagram 5">
            <a:extLst>
              <a:ext uri="{FF2B5EF4-FFF2-40B4-BE49-F238E27FC236}">
                <a16:creationId xmlns:a16="http://schemas.microsoft.com/office/drawing/2014/main" id="{8108D6CB-8D9F-455D-A904-B2C9026E48DD}"/>
              </a:ext>
            </a:extLst>
          </p:cNvPr>
          <p:cNvGraphicFramePr/>
          <p:nvPr>
            <p:extLst>
              <p:ext uri="{D42A27DB-BD31-4B8C-83A1-F6EECF244321}">
                <p14:modId xmlns:p14="http://schemas.microsoft.com/office/powerpoint/2010/main" val="1997321491"/>
              </p:ext>
            </p:extLst>
          </p:nvPr>
        </p:nvGraphicFramePr>
        <p:xfrm>
          <a:off x="1766711" y="2686755"/>
          <a:ext cx="3584222" cy="254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36B37F6D-CF88-47FC-8582-3625A3C5BDA7}"/>
              </a:ext>
            </a:extLst>
          </p:cNvPr>
          <p:cNvSpPr txBox="1"/>
          <p:nvPr/>
        </p:nvSpPr>
        <p:spPr>
          <a:xfrm>
            <a:off x="6841069" y="2686755"/>
            <a:ext cx="3584220" cy="646331"/>
          </a:xfrm>
          <a:prstGeom prst="rect">
            <a:avLst/>
          </a:prstGeom>
          <a:noFill/>
        </p:spPr>
        <p:txBody>
          <a:bodyPr wrap="square" rtlCol="0">
            <a:spAutoFit/>
          </a:bodyPr>
          <a:lstStyle/>
          <a:p>
            <a:r>
              <a:rPr lang="en-US" dirty="0"/>
              <a:t>More than just keeping students awake during history.</a:t>
            </a:r>
          </a:p>
        </p:txBody>
      </p:sp>
      <p:pic>
        <p:nvPicPr>
          <p:cNvPr id="8" name="Picture 7">
            <a:extLst>
              <a:ext uri="{FF2B5EF4-FFF2-40B4-BE49-F238E27FC236}">
                <a16:creationId xmlns:a16="http://schemas.microsoft.com/office/drawing/2014/main" id="{166AE00B-69B4-4FB2-9285-68EC445E2E6E}"/>
              </a:ext>
            </a:extLst>
          </p:cNvPr>
          <p:cNvPicPr>
            <a:picLocks noChangeAspect="1"/>
          </p:cNvPicPr>
          <p:nvPr/>
        </p:nvPicPr>
        <p:blipFill>
          <a:blip r:embed="rId8"/>
          <a:stretch>
            <a:fillRect/>
          </a:stretch>
        </p:blipFill>
        <p:spPr>
          <a:xfrm>
            <a:off x="7577794" y="3628650"/>
            <a:ext cx="1986594" cy="1381015"/>
          </a:xfrm>
          <a:prstGeom prst="rect">
            <a:avLst/>
          </a:prstGeom>
        </p:spPr>
      </p:pic>
    </p:spTree>
    <p:extLst>
      <p:ext uri="{BB962C8B-B14F-4D97-AF65-F5344CB8AC3E}">
        <p14:creationId xmlns:p14="http://schemas.microsoft.com/office/powerpoint/2010/main" val="94083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CAFC-9598-4461-A325-A71FD645B494}"/>
              </a:ext>
            </a:extLst>
          </p:cNvPr>
          <p:cNvSpPr>
            <a:spLocks noGrp="1"/>
          </p:cNvSpPr>
          <p:nvPr>
            <p:ph type="title"/>
          </p:nvPr>
        </p:nvSpPr>
        <p:spPr>
          <a:xfrm>
            <a:off x="1809750" y="334030"/>
            <a:ext cx="10058400" cy="1371600"/>
          </a:xfrm>
        </p:spPr>
        <p:txBody>
          <a:bodyPr>
            <a:normAutofit/>
          </a:bodyPr>
          <a:lstStyle/>
          <a:p>
            <a:r>
              <a:rPr lang="en-US" sz="3600" dirty="0">
                <a:latin typeface="+mn-lt"/>
              </a:rPr>
              <a:t>Definition of Student Engagement</a:t>
            </a:r>
          </a:p>
        </p:txBody>
      </p:sp>
      <p:sp>
        <p:nvSpPr>
          <p:cNvPr id="3" name="Text Placeholder 2">
            <a:extLst>
              <a:ext uri="{FF2B5EF4-FFF2-40B4-BE49-F238E27FC236}">
                <a16:creationId xmlns:a16="http://schemas.microsoft.com/office/drawing/2014/main" id="{9DDFF9E2-0AD7-445A-919F-3BFDD2CD3218}"/>
              </a:ext>
            </a:extLst>
          </p:cNvPr>
          <p:cNvSpPr>
            <a:spLocks noGrp="1"/>
          </p:cNvSpPr>
          <p:nvPr>
            <p:ph idx="1"/>
          </p:nvPr>
        </p:nvSpPr>
        <p:spPr>
          <a:xfrm>
            <a:off x="552450" y="2103120"/>
            <a:ext cx="10572750" cy="2740687"/>
          </a:xfrm>
        </p:spPr>
        <p:txBody>
          <a:bodyPr>
            <a:normAutofit/>
          </a:bodyPr>
          <a:lstStyle/>
          <a:p>
            <a:pPr marL="0" indent="0">
              <a:buNone/>
            </a:pPr>
            <a:r>
              <a:rPr lang="en-US" sz="3200" dirty="0">
                <a:latin typeface="+mn-lt"/>
              </a:rPr>
              <a:t>“A long-term disposition towards learning – viewing learning as fun, seeing it as important, seeing the value of working with and functioning as part of a team, being part of a social institution. To me, those are critically important lifelong skills.”</a:t>
            </a:r>
            <a:endParaRPr lang="en-US" sz="3200" b="1" dirty="0"/>
          </a:p>
        </p:txBody>
      </p:sp>
      <p:sp>
        <p:nvSpPr>
          <p:cNvPr id="4" name="TextBox 3">
            <a:extLst>
              <a:ext uri="{FF2B5EF4-FFF2-40B4-BE49-F238E27FC236}">
                <a16:creationId xmlns:a16="http://schemas.microsoft.com/office/drawing/2014/main" id="{1A687CF9-6852-44B2-BFCF-15D70A1B38C4}"/>
              </a:ext>
            </a:extLst>
          </p:cNvPr>
          <p:cNvSpPr txBox="1"/>
          <p:nvPr/>
        </p:nvSpPr>
        <p:spPr>
          <a:xfrm>
            <a:off x="895350" y="5314950"/>
            <a:ext cx="9867900" cy="523220"/>
          </a:xfrm>
          <a:prstGeom prst="rect">
            <a:avLst/>
          </a:prstGeom>
          <a:noFill/>
        </p:spPr>
        <p:txBody>
          <a:bodyPr wrap="square" rtlCol="0">
            <a:spAutoFit/>
          </a:bodyPr>
          <a:lstStyle/>
          <a:p>
            <a:pPr algn="ctr"/>
            <a:r>
              <a:rPr lang="en-US" sz="2800" b="1" dirty="0">
                <a:solidFill>
                  <a:schemeClr val="accent2">
                    <a:lumMod val="50000"/>
                  </a:schemeClr>
                </a:solidFill>
              </a:rPr>
              <a:t>Engaged students = lifelong learning students</a:t>
            </a:r>
            <a:endParaRPr lang="en-US" sz="3200" b="1" dirty="0">
              <a:solidFill>
                <a:schemeClr val="accent2">
                  <a:lumMod val="50000"/>
                </a:schemeClr>
              </a:solidFill>
            </a:endParaRPr>
          </a:p>
        </p:txBody>
      </p:sp>
    </p:spTree>
    <p:extLst>
      <p:ext uri="{BB962C8B-B14F-4D97-AF65-F5344CB8AC3E}">
        <p14:creationId xmlns:p14="http://schemas.microsoft.com/office/powerpoint/2010/main" val="3502981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499A-6B04-4BAE-BE1E-DE57EFA21153}"/>
              </a:ext>
            </a:extLst>
          </p:cNvPr>
          <p:cNvSpPr>
            <a:spLocks noGrp="1"/>
          </p:cNvSpPr>
          <p:nvPr>
            <p:ph type="title"/>
          </p:nvPr>
        </p:nvSpPr>
        <p:spPr/>
        <p:txBody>
          <a:bodyPr/>
          <a:lstStyle/>
          <a:p>
            <a:r>
              <a:rPr lang="en-US" dirty="0"/>
              <a:t>What it Boils Down to……</a:t>
            </a:r>
          </a:p>
        </p:txBody>
      </p:sp>
      <p:sp>
        <p:nvSpPr>
          <p:cNvPr id="3" name="Content Placeholder 2">
            <a:extLst>
              <a:ext uri="{FF2B5EF4-FFF2-40B4-BE49-F238E27FC236}">
                <a16:creationId xmlns:a16="http://schemas.microsoft.com/office/drawing/2014/main" id="{0F8AE2B3-48C7-4875-A754-ADD8E7AD9E30}"/>
              </a:ext>
            </a:extLst>
          </p:cNvPr>
          <p:cNvSpPr>
            <a:spLocks noGrp="1"/>
          </p:cNvSpPr>
          <p:nvPr>
            <p:ph idx="1"/>
          </p:nvPr>
        </p:nvSpPr>
        <p:spPr/>
        <p:txBody>
          <a:bodyPr>
            <a:normAutofit/>
          </a:bodyPr>
          <a:lstStyle/>
          <a:p>
            <a:r>
              <a:rPr lang="en-US" sz="3200" dirty="0"/>
              <a:t>Increased student engagement and learning go </a:t>
            </a:r>
            <a:r>
              <a:rPr lang="en-US" sz="3200" b="1" dirty="0"/>
              <a:t>hand-in-hand</a:t>
            </a:r>
          </a:p>
          <a:p>
            <a:r>
              <a:rPr lang="en-US" sz="3200" dirty="0"/>
              <a:t>Capturing students’ attention + Actively involving them in the learning process = increased student achievement.</a:t>
            </a:r>
          </a:p>
        </p:txBody>
      </p:sp>
      <p:pic>
        <p:nvPicPr>
          <p:cNvPr id="4" name="Picture 3">
            <a:extLst>
              <a:ext uri="{FF2B5EF4-FFF2-40B4-BE49-F238E27FC236}">
                <a16:creationId xmlns:a16="http://schemas.microsoft.com/office/drawing/2014/main" id="{28297260-B12D-4A67-A8A9-41FDEB898D9C}"/>
              </a:ext>
            </a:extLst>
          </p:cNvPr>
          <p:cNvPicPr>
            <a:picLocks noChangeAspect="1"/>
          </p:cNvPicPr>
          <p:nvPr/>
        </p:nvPicPr>
        <p:blipFill rotWithShape="1">
          <a:blip r:embed="rId3"/>
          <a:srcRect l="8109" r="9595"/>
          <a:stretch/>
        </p:blipFill>
        <p:spPr>
          <a:xfrm>
            <a:off x="5715000" y="4546245"/>
            <a:ext cx="3186113" cy="1899470"/>
          </a:xfrm>
          <a:prstGeom prst="rect">
            <a:avLst/>
          </a:prstGeom>
        </p:spPr>
      </p:pic>
    </p:spTree>
    <p:extLst>
      <p:ext uri="{BB962C8B-B14F-4D97-AF65-F5344CB8AC3E}">
        <p14:creationId xmlns:p14="http://schemas.microsoft.com/office/powerpoint/2010/main" val="405674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Text&#10;&#10;Description automatically generated">
            <a:extLst>
              <a:ext uri="{FF2B5EF4-FFF2-40B4-BE49-F238E27FC236}">
                <a16:creationId xmlns:a16="http://schemas.microsoft.com/office/drawing/2014/main" id="{E618AF73-99F2-4277-A1A7-A82E29EF94E0}"/>
              </a:ext>
            </a:extLst>
          </p:cNvPr>
          <p:cNvPicPr>
            <a:picLocks noGrp="1" noChangeAspect="1"/>
          </p:cNvPicPr>
          <p:nvPr>
            <p:ph idx="1"/>
          </p:nvPr>
        </p:nvPicPr>
        <p:blipFill>
          <a:blip r:embed="rId3"/>
          <a:stretch>
            <a:fillRect/>
          </a:stretch>
        </p:blipFill>
        <p:spPr>
          <a:xfrm>
            <a:off x="1714500" y="570357"/>
            <a:ext cx="8986837" cy="5510975"/>
          </a:xfrm>
          <a:noFill/>
        </p:spPr>
      </p:pic>
    </p:spTree>
    <p:extLst>
      <p:ext uri="{BB962C8B-B14F-4D97-AF65-F5344CB8AC3E}">
        <p14:creationId xmlns:p14="http://schemas.microsoft.com/office/powerpoint/2010/main" val="306196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A1BD6-BD4B-414D-8906-ED1B7EF6F1F0}"/>
              </a:ext>
            </a:extLst>
          </p:cNvPr>
          <p:cNvSpPr>
            <a:spLocks noGrp="1"/>
          </p:cNvSpPr>
          <p:nvPr>
            <p:ph type="title"/>
          </p:nvPr>
        </p:nvSpPr>
        <p:spPr>
          <a:xfrm>
            <a:off x="1066800" y="642594"/>
            <a:ext cx="10058400" cy="1371600"/>
          </a:xfrm>
        </p:spPr>
        <p:txBody>
          <a:bodyPr anchor="ctr">
            <a:normAutofit/>
          </a:bodyPr>
          <a:lstStyle/>
          <a:p>
            <a:r>
              <a:rPr lang="en-US" b="1" dirty="0">
                <a:solidFill>
                  <a:schemeClr val="accent2">
                    <a:lumMod val="50000"/>
                  </a:schemeClr>
                </a:solidFill>
              </a:rPr>
              <a:t>How Can We Increase Student Engagement?</a:t>
            </a:r>
          </a:p>
        </p:txBody>
      </p:sp>
      <p:sp>
        <p:nvSpPr>
          <p:cNvPr id="14" name="Content Placeholder 2">
            <a:extLst>
              <a:ext uri="{FF2B5EF4-FFF2-40B4-BE49-F238E27FC236}">
                <a16:creationId xmlns:a16="http://schemas.microsoft.com/office/drawing/2014/main" id="{F3060B3E-5D06-427F-A3E8-D0ECDC0C5404}"/>
              </a:ext>
            </a:extLst>
          </p:cNvPr>
          <p:cNvSpPr>
            <a:spLocks noGrp="1"/>
          </p:cNvSpPr>
          <p:nvPr>
            <p:ph sz="half" idx="1"/>
          </p:nvPr>
        </p:nvSpPr>
        <p:spPr>
          <a:xfrm>
            <a:off x="1066800" y="2317586"/>
            <a:ext cx="4663440" cy="2998126"/>
          </a:xfrm>
        </p:spPr>
        <p:txBody>
          <a:bodyPr/>
          <a:lstStyle/>
          <a:p>
            <a:pPr>
              <a:lnSpc>
                <a:spcPct val="150000"/>
              </a:lnSpc>
            </a:pPr>
            <a:r>
              <a:rPr lang="en-US" dirty="0"/>
              <a:t>Make it Meaningful</a:t>
            </a:r>
          </a:p>
          <a:p>
            <a:pPr>
              <a:lnSpc>
                <a:spcPct val="150000"/>
              </a:lnSpc>
            </a:pPr>
            <a:r>
              <a:rPr lang="en-US" dirty="0"/>
              <a:t>Strengthen Students’ Sense of Competence</a:t>
            </a:r>
          </a:p>
          <a:p>
            <a:pPr>
              <a:lnSpc>
                <a:spcPct val="150000"/>
              </a:lnSpc>
            </a:pPr>
            <a:r>
              <a:rPr lang="en-US" dirty="0"/>
              <a:t>Give Them Some Control</a:t>
            </a:r>
          </a:p>
          <a:p>
            <a:pPr>
              <a:lnSpc>
                <a:spcPct val="150000"/>
              </a:lnSpc>
            </a:pPr>
            <a:r>
              <a:rPr lang="en-US" dirty="0"/>
              <a:t>Embrace Collaborative Learning</a:t>
            </a:r>
          </a:p>
          <a:p>
            <a:pPr>
              <a:lnSpc>
                <a:spcPct val="150000"/>
              </a:lnSpc>
            </a:pPr>
            <a:r>
              <a:rPr lang="en-US" dirty="0"/>
              <a:t>Build Relationships</a:t>
            </a:r>
          </a:p>
        </p:txBody>
      </p:sp>
      <p:pic>
        <p:nvPicPr>
          <p:cNvPr id="5" name="Picture 4" descr="Toy plastic numbers">
            <a:extLst>
              <a:ext uri="{FF2B5EF4-FFF2-40B4-BE49-F238E27FC236}">
                <a16:creationId xmlns:a16="http://schemas.microsoft.com/office/drawing/2014/main" id="{2B37352B-46D0-4522-B31B-06D46C0C5FBF}"/>
              </a:ext>
            </a:extLst>
          </p:cNvPr>
          <p:cNvPicPr>
            <a:picLocks noChangeAspect="1"/>
          </p:cNvPicPr>
          <p:nvPr/>
        </p:nvPicPr>
        <p:blipFill rotWithShape="1">
          <a:blip r:embed="rId3"/>
          <a:srcRect l="5555" r="11412" b="-2"/>
          <a:stretch/>
        </p:blipFill>
        <p:spPr>
          <a:xfrm>
            <a:off x="6461760" y="2103120"/>
            <a:ext cx="4663440" cy="3749040"/>
          </a:xfrm>
          <a:prstGeom prst="rect">
            <a:avLst/>
          </a:prstGeom>
          <a:noFill/>
          <a:ln>
            <a:noFill/>
          </a:ln>
        </p:spPr>
      </p:pic>
      <p:sp>
        <p:nvSpPr>
          <p:cNvPr id="4" name="TextBox 3">
            <a:extLst>
              <a:ext uri="{FF2B5EF4-FFF2-40B4-BE49-F238E27FC236}">
                <a16:creationId xmlns:a16="http://schemas.microsoft.com/office/drawing/2014/main" id="{5BDDE9B2-F291-4648-B722-74BA03077085}"/>
              </a:ext>
            </a:extLst>
          </p:cNvPr>
          <p:cNvSpPr txBox="1"/>
          <p:nvPr/>
        </p:nvSpPr>
        <p:spPr>
          <a:xfrm>
            <a:off x="792480" y="5571744"/>
            <a:ext cx="4767072" cy="692497"/>
          </a:xfrm>
          <a:prstGeom prst="rect">
            <a:avLst/>
          </a:prstGeom>
          <a:noFill/>
        </p:spPr>
        <p:txBody>
          <a:bodyPr wrap="square" rtlCol="0">
            <a:spAutoFit/>
          </a:bodyPr>
          <a:lstStyle/>
          <a:p>
            <a:r>
              <a:rPr lang="en-US" sz="1000" i="1" dirty="0"/>
              <a:t>Golden</a:t>
            </a:r>
            <a:r>
              <a:rPr lang="en-US" i="1" dirty="0"/>
              <a:t> </a:t>
            </a:r>
            <a:r>
              <a:rPr lang="en-US" sz="1000" i="1" dirty="0"/>
              <a:t>Rules for Engaging Students in Learning Activities by Nicolas Pino-James</a:t>
            </a:r>
            <a:r>
              <a:rPr lang="en-US" sz="1050" i="1" dirty="0">
                <a:solidFill>
                  <a:schemeClr val="accent2">
                    <a:lumMod val="50000"/>
                  </a:schemeClr>
                </a:solidFill>
              </a:rPr>
              <a:t>. </a:t>
            </a:r>
            <a:r>
              <a:rPr lang="en-US" sz="1050" u="sng"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https://www.edutopia.org/blog/golden-rules-for-engaging-students-nicolas-pino-james</a:t>
            </a:r>
            <a:endParaRPr lang="en-US" sz="1050" i="1" dirty="0">
              <a:solidFill>
                <a:schemeClr val="accent2">
                  <a:lumMod val="50000"/>
                </a:schemeClr>
              </a:solidFill>
            </a:endParaRPr>
          </a:p>
        </p:txBody>
      </p:sp>
    </p:spTree>
    <p:extLst>
      <p:ext uri="{BB962C8B-B14F-4D97-AF65-F5344CB8AC3E}">
        <p14:creationId xmlns:p14="http://schemas.microsoft.com/office/powerpoint/2010/main" val="718483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FCAC-9ED5-4102-B99C-A52019DAA07C}"/>
              </a:ext>
            </a:extLst>
          </p:cNvPr>
          <p:cNvSpPr>
            <a:spLocks noGrp="1"/>
          </p:cNvSpPr>
          <p:nvPr>
            <p:ph type="title"/>
          </p:nvPr>
        </p:nvSpPr>
        <p:spPr/>
        <p:txBody>
          <a:bodyPr/>
          <a:lstStyle/>
          <a:p>
            <a:r>
              <a:rPr lang="en-US" b="1" dirty="0">
                <a:solidFill>
                  <a:schemeClr val="accent2">
                    <a:lumMod val="50000"/>
                  </a:schemeClr>
                </a:solidFill>
              </a:rPr>
              <a:t>Make it Meaningful</a:t>
            </a:r>
          </a:p>
        </p:txBody>
      </p:sp>
      <p:sp>
        <p:nvSpPr>
          <p:cNvPr id="3" name="Content Placeholder 2">
            <a:extLst>
              <a:ext uri="{FF2B5EF4-FFF2-40B4-BE49-F238E27FC236}">
                <a16:creationId xmlns:a16="http://schemas.microsoft.com/office/drawing/2014/main" id="{ABC88EFB-2D6B-47BE-88B2-2B3E96B2D012}"/>
              </a:ext>
            </a:extLst>
          </p:cNvPr>
          <p:cNvSpPr>
            <a:spLocks noGrp="1"/>
          </p:cNvSpPr>
          <p:nvPr>
            <p:ph sz="half" idx="1"/>
          </p:nvPr>
        </p:nvSpPr>
        <p:spPr/>
        <p:txBody>
          <a:bodyPr>
            <a:normAutofit lnSpcReduction="10000"/>
          </a:bodyPr>
          <a:lstStyle/>
          <a:p>
            <a:r>
              <a:rPr lang="en-US" dirty="0"/>
              <a:t>Connect the learning to previous knowledge &amp; experiences</a:t>
            </a:r>
          </a:p>
          <a:p>
            <a:r>
              <a:rPr lang="en-US" dirty="0"/>
              <a:t>Highlight the value in personally relevant ways</a:t>
            </a:r>
          </a:p>
          <a:p>
            <a:r>
              <a:rPr lang="en-US" dirty="0"/>
              <a:t>Bring in “experts” from the community – someone recognizable by the students</a:t>
            </a:r>
          </a:p>
          <a:p>
            <a:r>
              <a:rPr lang="en-US" dirty="0"/>
              <a:t>Make sure your lessons consider the cultural make-up of your class</a:t>
            </a:r>
          </a:p>
        </p:txBody>
      </p:sp>
      <p:sp>
        <p:nvSpPr>
          <p:cNvPr id="4" name="Content Placeholder 3">
            <a:extLst>
              <a:ext uri="{FF2B5EF4-FFF2-40B4-BE49-F238E27FC236}">
                <a16:creationId xmlns:a16="http://schemas.microsoft.com/office/drawing/2014/main" id="{76A5A1B1-F46D-404C-8F21-830CAA2B7EF2}"/>
              </a:ext>
            </a:extLst>
          </p:cNvPr>
          <p:cNvSpPr>
            <a:spLocks noGrp="1"/>
          </p:cNvSpPr>
          <p:nvPr>
            <p:ph sz="half" idx="2"/>
          </p:nvPr>
        </p:nvSpPr>
        <p:spPr/>
        <p:txBody>
          <a:bodyPr>
            <a:normAutofit lnSpcReduction="10000"/>
          </a:bodyPr>
          <a:lstStyle/>
          <a:p>
            <a:r>
              <a:rPr lang="en-US" b="1" dirty="0"/>
              <a:t>Geometry</a:t>
            </a:r>
            <a:r>
              <a:rPr lang="en-US" dirty="0"/>
              <a:t> – pool, golf, football, hockey</a:t>
            </a:r>
          </a:p>
          <a:p>
            <a:r>
              <a:rPr lang="en-US" b="1" dirty="0"/>
              <a:t>Math - </a:t>
            </a:r>
            <a:r>
              <a:rPr lang="en-US" dirty="0"/>
              <a:t> link word problems to student interests or use their names in the  problems</a:t>
            </a:r>
          </a:p>
          <a:p>
            <a:r>
              <a:rPr lang="en-US" b="1" dirty="0"/>
              <a:t>Civics, Writing – </a:t>
            </a:r>
            <a:r>
              <a:rPr lang="en-US" dirty="0"/>
              <a:t>use a current news story and have the students write a solution, or be prepared to explain why it effects the community.</a:t>
            </a:r>
          </a:p>
          <a:p>
            <a:r>
              <a:rPr lang="en-US" b="1" dirty="0"/>
              <a:t>Reading </a:t>
            </a:r>
            <a:r>
              <a:rPr lang="en-US" dirty="0"/>
              <a:t>– Have reading passages that are relevant or focused on an area of real interest</a:t>
            </a:r>
            <a:endParaRPr lang="en-US" b="1" dirty="0"/>
          </a:p>
          <a:p>
            <a:endParaRPr lang="en-US" b="1" dirty="0"/>
          </a:p>
        </p:txBody>
      </p:sp>
    </p:spTree>
    <p:extLst>
      <p:ext uri="{BB962C8B-B14F-4D97-AF65-F5344CB8AC3E}">
        <p14:creationId xmlns:p14="http://schemas.microsoft.com/office/powerpoint/2010/main" val="2750504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7651BA-F45C-4845-9AB3-E0A65B39F5E1}">
  <ds:schemaRefs>
    <ds:schemaRef ds:uri="http://www.w3.org/XML/1998/namespace"/>
    <ds:schemaRef ds:uri="71af3243-3dd4-4a8d-8c0d-dd76da1f02a5"/>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16c05727-aa75-4e4a-9b5f-8a80a116589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DB58277-F8DF-46FF-84EC-EF41B835E6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{D66B7B5B-4A4E-46DF-B161-5841DFFCE033}tf78438558_win32</Template>
  <TotalTime>7160</TotalTime>
  <Words>3071</Words>
  <Application>Microsoft Office PowerPoint</Application>
  <PresentationFormat>Widescreen</PresentationFormat>
  <Paragraphs>238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Century Gothic</vt:lpstr>
      <vt:lpstr>Garamond</vt:lpstr>
      <vt:lpstr>Work Sans</vt:lpstr>
      <vt:lpstr>SavonVTI</vt:lpstr>
      <vt:lpstr>Getting Students Engaged in Learning</vt:lpstr>
      <vt:lpstr>PowerPoint Presentation</vt:lpstr>
      <vt:lpstr>Are We Upside Down?</vt:lpstr>
      <vt:lpstr>PowerPoint Presentation</vt:lpstr>
      <vt:lpstr>Definition of Student Engagement</vt:lpstr>
      <vt:lpstr>What it Boils Down to……</vt:lpstr>
      <vt:lpstr>PowerPoint Presentation</vt:lpstr>
      <vt:lpstr>How Can We Increase Student Engagement?</vt:lpstr>
      <vt:lpstr>Make it Meaningful</vt:lpstr>
      <vt:lpstr>Get Them Writing</vt:lpstr>
      <vt:lpstr>Use Student Interests</vt:lpstr>
      <vt:lpstr>Strengthen Student’s Sense of Competence</vt:lpstr>
      <vt:lpstr>Give Them Some Control</vt:lpstr>
      <vt:lpstr>Give Them Some Control</vt:lpstr>
      <vt:lpstr>Brain Breaks</vt:lpstr>
      <vt:lpstr>Embrace Collaborative Learning</vt:lpstr>
      <vt:lpstr>Build Relationships</vt:lpstr>
      <vt:lpstr>Gamification</vt:lpstr>
      <vt:lpstr>Mystery Motivator</vt:lpstr>
      <vt:lpstr>PowerPoint Presentation</vt:lpstr>
      <vt:lpstr>Make Progress Visible</vt:lpstr>
      <vt:lpstr>Benefits of Gamification</vt:lpstr>
      <vt:lpstr>Examples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Students Engaged in Learning</dc:title>
  <dc:creator>Theresa Shattuck</dc:creator>
  <cp:lastModifiedBy>Theresa Shattuck</cp:lastModifiedBy>
  <cp:revision>33</cp:revision>
  <cp:lastPrinted>2021-03-24T17:05:37Z</cp:lastPrinted>
  <dcterms:created xsi:type="dcterms:W3CDTF">2021-03-19T18:19:16Z</dcterms:created>
  <dcterms:modified xsi:type="dcterms:W3CDTF">2021-03-24T19:31:08Z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